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3"/>
  </p:notesMasterIdLst>
  <p:sldIdLst>
    <p:sldId id="256" r:id="rId2"/>
    <p:sldId id="294" r:id="rId3"/>
    <p:sldId id="295" r:id="rId4"/>
    <p:sldId id="296" r:id="rId5"/>
    <p:sldId id="297" r:id="rId6"/>
    <p:sldId id="298" r:id="rId7"/>
    <p:sldId id="288" r:id="rId8"/>
    <p:sldId id="289" r:id="rId9"/>
    <p:sldId id="290" r:id="rId10"/>
    <p:sldId id="291" r:id="rId11"/>
    <p:sldId id="292" r:id="rId12"/>
    <p:sldId id="293" r:id="rId13"/>
    <p:sldId id="273" r:id="rId14"/>
    <p:sldId id="274" r:id="rId15"/>
    <p:sldId id="275" r:id="rId16"/>
    <p:sldId id="276" r:id="rId17"/>
    <p:sldId id="277" r:id="rId18"/>
    <p:sldId id="278" r:id="rId19"/>
    <p:sldId id="272" r:id="rId20"/>
    <p:sldId id="266" r:id="rId21"/>
    <p:sldId id="268" r:id="rId22"/>
    <p:sldId id="257" r:id="rId23"/>
    <p:sldId id="258" r:id="rId24"/>
    <p:sldId id="265" r:id="rId25"/>
    <p:sldId id="262" r:id="rId26"/>
    <p:sldId id="260" r:id="rId27"/>
    <p:sldId id="283" r:id="rId28"/>
    <p:sldId id="284" r:id="rId29"/>
    <p:sldId id="286" r:id="rId30"/>
    <p:sldId id="285"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559" autoAdjust="0"/>
    <p:restoredTop sz="94660"/>
  </p:normalViewPr>
  <p:slideViewPr>
    <p:cSldViewPr>
      <p:cViewPr>
        <p:scale>
          <a:sx n="66" d="100"/>
          <a:sy n="66" d="100"/>
        </p:scale>
        <p:origin x="-118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2443A-2F54-4CFA-812E-5AF2EA459B63}" type="datetimeFigureOut">
              <a:rPr lang="en-US" smtClean="0"/>
              <a:t>9/9/2013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AEA58-FDB8-484A-8D82-7AD7C91533C9}" type="slidenum">
              <a:rPr lang="en-US" smtClean="0"/>
              <a:t>‹#›</a:t>
            </a:fld>
            <a:endParaRPr lang="en-US"/>
          </a:p>
        </p:txBody>
      </p:sp>
    </p:spTree>
    <p:extLst>
      <p:ext uri="{BB962C8B-B14F-4D97-AF65-F5344CB8AC3E}">
        <p14:creationId xmlns:p14="http://schemas.microsoft.com/office/powerpoint/2010/main" val="374931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AEA58-FDB8-484A-8D82-7AD7C91533C9}" type="slidenum">
              <a:rPr lang="en-US" smtClean="0"/>
              <a:t>15</a:t>
            </a:fld>
            <a:endParaRPr lang="en-US"/>
          </a:p>
        </p:txBody>
      </p:sp>
    </p:spTree>
    <p:extLst>
      <p:ext uri="{BB962C8B-B14F-4D97-AF65-F5344CB8AC3E}">
        <p14:creationId xmlns:p14="http://schemas.microsoft.com/office/powerpoint/2010/main" val="1142464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13" y="5657850"/>
            <a:ext cx="1141319"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39000" y="102346"/>
            <a:ext cx="1828800" cy="58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30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1DBE-033D-49D0-B568-40137F639572}"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83102-3B1D-4DBB-B230-70DE113AF6A5}" type="slidenum">
              <a:rPr lang="en-US" smtClean="0"/>
              <a:t>‹#›</a:t>
            </a:fld>
            <a:endParaRPr lang="en-US"/>
          </a:p>
        </p:txBody>
      </p:sp>
    </p:spTree>
    <p:extLst>
      <p:ext uri="{BB962C8B-B14F-4D97-AF65-F5344CB8AC3E}">
        <p14:creationId xmlns:p14="http://schemas.microsoft.com/office/powerpoint/2010/main" val="78106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1DBE-033D-49D0-B568-40137F639572}"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83102-3B1D-4DBB-B230-70DE113AF6A5}" type="slidenum">
              <a:rPr lang="en-US" smtClean="0"/>
              <a:t>‹#›</a:t>
            </a:fld>
            <a:endParaRPr lang="en-US"/>
          </a:p>
        </p:txBody>
      </p:sp>
    </p:spTree>
    <p:extLst>
      <p:ext uri="{BB962C8B-B14F-4D97-AF65-F5344CB8AC3E}">
        <p14:creationId xmlns:p14="http://schemas.microsoft.com/office/powerpoint/2010/main" val="291629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8823" y="152400"/>
            <a:ext cx="6591577" cy="685800"/>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80268" y="1193193"/>
            <a:ext cx="8229600" cy="4525963"/>
          </a:xfr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B1C05B6D-23CB-469E-A39E-757FD10869C2}" type="slidenum">
              <a:rPr lang="en-US" smtClean="0"/>
              <a:t>‹#›</a:t>
            </a:fld>
            <a:endParaRPr lang="en-US" dirty="0"/>
          </a:p>
        </p:txBody>
      </p:sp>
      <p:sp>
        <p:nvSpPr>
          <p:cNvPr id="7" name="Rectangle 6"/>
          <p:cNvSpPr/>
          <p:nvPr userDrawn="1"/>
        </p:nvSpPr>
        <p:spPr>
          <a:xfrm>
            <a:off x="0" y="0"/>
            <a:ext cx="114300" cy="6019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Rectangle 8"/>
          <p:cNvSpPr/>
          <p:nvPr userDrawn="1"/>
        </p:nvSpPr>
        <p:spPr>
          <a:xfrm>
            <a:off x="114300" y="0"/>
            <a:ext cx="114300" cy="5715000"/>
          </a:xfrm>
          <a:prstGeom prst="rect">
            <a:avLst/>
          </a:prstGeom>
          <a:solidFill>
            <a:schemeClr val="accent1">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178546"/>
            <a:ext cx="1828800" cy="58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9698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B1DBE-033D-49D0-B568-40137F639572}"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83102-3B1D-4DBB-B230-70DE113AF6A5}" type="slidenum">
              <a:rPr lang="en-US" smtClean="0"/>
              <a:t>‹#›</a:t>
            </a:fld>
            <a:endParaRPr lang="en-US"/>
          </a:p>
        </p:txBody>
      </p:sp>
    </p:spTree>
    <p:extLst>
      <p:ext uri="{BB962C8B-B14F-4D97-AF65-F5344CB8AC3E}">
        <p14:creationId xmlns:p14="http://schemas.microsoft.com/office/powerpoint/2010/main" val="415282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B1DBE-033D-49D0-B568-40137F639572}"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83102-3B1D-4DBB-B230-70DE113AF6A5}" type="slidenum">
              <a:rPr lang="en-US" smtClean="0"/>
              <a:t>‹#›</a:t>
            </a:fld>
            <a:endParaRPr lang="en-US"/>
          </a:p>
        </p:txBody>
      </p:sp>
    </p:spTree>
    <p:extLst>
      <p:ext uri="{BB962C8B-B14F-4D97-AF65-F5344CB8AC3E}">
        <p14:creationId xmlns:p14="http://schemas.microsoft.com/office/powerpoint/2010/main" val="164077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B1DBE-033D-49D0-B568-40137F639572}" type="datetimeFigureOut">
              <a:rPr lang="en-US" smtClean="0"/>
              <a:t>9/9/2013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83102-3B1D-4DBB-B230-70DE113AF6A5}" type="slidenum">
              <a:rPr lang="en-US" smtClean="0"/>
              <a:t>‹#›</a:t>
            </a:fld>
            <a:endParaRPr lang="en-US"/>
          </a:p>
        </p:txBody>
      </p:sp>
    </p:spTree>
    <p:extLst>
      <p:ext uri="{BB962C8B-B14F-4D97-AF65-F5344CB8AC3E}">
        <p14:creationId xmlns:p14="http://schemas.microsoft.com/office/powerpoint/2010/main" val="90228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1DBE-033D-49D0-B568-40137F639572}" type="datetimeFigureOut">
              <a:rPr lang="en-US" smtClean="0"/>
              <a:t>9/9/2013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83102-3B1D-4DBB-B230-70DE113AF6A5}" type="slidenum">
              <a:rPr lang="en-US" smtClean="0"/>
              <a:t>‹#›</a:t>
            </a:fld>
            <a:endParaRPr lang="en-US"/>
          </a:p>
        </p:txBody>
      </p:sp>
    </p:spTree>
    <p:extLst>
      <p:ext uri="{BB962C8B-B14F-4D97-AF65-F5344CB8AC3E}">
        <p14:creationId xmlns:p14="http://schemas.microsoft.com/office/powerpoint/2010/main" val="133274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1DBE-033D-49D0-B568-40137F639572}" type="datetimeFigureOut">
              <a:rPr lang="en-US" smtClean="0"/>
              <a:t>9/9/2013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83102-3B1D-4DBB-B230-70DE113AF6A5}" type="slidenum">
              <a:rPr lang="en-US" smtClean="0"/>
              <a:t>‹#›</a:t>
            </a:fld>
            <a:endParaRPr lang="en-US"/>
          </a:p>
        </p:txBody>
      </p:sp>
    </p:spTree>
    <p:extLst>
      <p:ext uri="{BB962C8B-B14F-4D97-AF65-F5344CB8AC3E}">
        <p14:creationId xmlns:p14="http://schemas.microsoft.com/office/powerpoint/2010/main" val="237034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1DBE-033D-49D0-B568-40137F639572}"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83102-3B1D-4DBB-B230-70DE113AF6A5}" type="slidenum">
              <a:rPr lang="en-US" smtClean="0"/>
              <a:t>‹#›</a:t>
            </a:fld>
            <a:endParaRPr lang="en-US"/>
          </a:p>
        </p:txBody>
      </p:sp>
    </p:spTree>
    <p:extLst>
      <p:ext uri="{BB962C8B-B14F-4D97-AF65-F5344CB8AC3E}">
        <p14:creationId xmlns:p14="http://schemas.microsoft.com/office/powerpoint/2010/main" val="11661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1DBE-033D-49D0-B568-40137F639572}"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83102-3B1D-4DBB-B230-70DE113AF6A5}" type="slidenum">
              <a:rPr lang="en-US" smtClean="0"/>
              <a:t>‹#›</a:t>
            </a:fld>
            <a:endParaRPr lang="en-US"/>
          </a:p>
        </p:txBody>
      </p:sp>
    </p:spTree>
    <p:extLst>
      <p:ext uri="{BB962C8B-B14F-4D97-AF65-F5344CB8AC3E}">
        <p14:creationId xmlns:p14="http://schemas.microsoft.com/office/powerpoint/2010/main" val="260232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B1DBE-033D-49D0-B568-40137F639572}" type="datetimeFigureOut">
              <a:rPr lang="en-US" smtClean="0"/>
              <a:t>9/9/2013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83102-3B1D-4DBB-B230-70DE113AF6A5}" type="slidenum">
              <a:rPr lang="en-US" smtClean="0"/>
              <a:t>‹#›</a:t>
            </a:fld>
            <a:endParaRPr lang="en-US"/>
          </a:p>
        </p:txBody>
      </p:sp>
    </p:spTree>
    <p:extLst>
      <p:ext uri="{BB962C8B-B14F-4D97-AF65-F5344CB8AC3E}">
        <p14:creationId xmlns:p14="http://schemas.microsoft.com/office/powerpoint/2010/main" val="33551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gif"/><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458200" cy="2155825"/>
          </a:xfrm>
        </p:spPr>
        <p:txBody>
          <a:bodyPr>
            <a:normAutofit fontScale="90000"/>
          </a:bodyPr>
          <a:lstStyle/>
          <a:p>
            <a:r>
              <a:rPr lang="en-US" b="1" dirty="0" smtClean="0"/>
              <a:t>Private Equity </a:t>
            </a:r>
            <a:r>
              <a:rPr lang="en-US" b="1" dirty="0" smtClean="0"/>
              <a:t>&amp; Venture </a:t>
            </a:r>
            <a:r>
              <a:rPr lang="en-US" b="1" dirty="0" smtClean="0"/>
              <a:t>Capital </a:t>
            </a:r>
            <a:r>
              <a:rPr lang="en-US" b="1" dirty="0" smtClean="0"/>
              <a:t>Club</a:t>
            </a:r>
            <a:r>
              <a:rPr lang="en-US" dirty="0" smtClean="0"/>
              <a:t/>
            </a:r>
            <a:br>
              <a:rPr lang="en-US" dirty="0" smtClean="0"/>
            </a:br>
            <a:r>
              <a:rPr lang="en-US" dirty="0"/>
              <a:t/>
            </a:r>
            <a:br>
              <a:rPr lang="en-US" dirty="0"/>
            </a:br>
            <a:r>
              <a:rPr lang="en-US" dirty="0" err="1" smtClean="0"/>
              <a:t>Club</a:t>
            </a:r>
            <a:r>
              <a:rPr lang="en-US" dirty="0" smtClean="0"/>
              <a:t> Kick-off and PE Basics</a:t>
            </a:r>
            <a:endParaRPr lang="en-US" sz="3100" dirty="0"/>
          </a:p>
        </p:txBody>
      </p:sp>
      <p:sp>
        <p:nvSpPr>
          <p:cNvPr id="3" name="Subtitle 2"/>
          <p:cNvSpPr>
            <a:spLocks noGrp="1"/>
          </p:cNvSpPr>
          <p:nvPr>
            <p:ph type="subTitle" idx="1"/>
          </p:nvPr>
        </p:nvSpPr>
        <p:spPr>
          <a:xfrm>
            <a:off x="1148169" y="6019800"/>
            <a:ext cx="7005231" cy="838200"/>
          </a:xfrm>
        </p:spPr>
        <p:txBody>
          <a:bodyPr>
            <a:normAutofit/>
          </a:bodyPr>
          <a:lstStyle/>
          <a:p>
            <a:r>
              <a:rPr lang="en-US" sz="1200" dirty="0" smtClean="0"/>
              <a:t>This document contains information used in a presentation, and may not be a full record of that presentation.  This document is to be used for academic purposes only. No part of this document may be copied, shared, or reproduced without the written consent of the authors and the Yale School of Management Private Equity and Venture Capital Club.  Nothing in this presentation constitutes the endorsement of Yale University</a:t>
            </a:r>
            <a:endParaRPr lang="en-US" sz="12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69" y="4762500"/>
            <a:ext cx="7620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3"/>
          <p:cNvSpPr txBox="1">
            <a:spLocks/>
          </p:cNvSpPr>
          <p:nvPr/>
        </p:nvSpPr>
        <p:spPr>
          <a:xfrm>
            <a:off x="6984023" y="6400800"/>
            <a:ext cx="2133600" cy="365125"/>
          </a:xfrm>
          <a:prstGeom prst="rect">
            <a:avLst/>
          </a:prstGeom>
        </p:spPr>
        <p:txBody>
          <a:bodyPr/>
          <a:lstStyle>
            <a:defPPr>
              <a:defRPr lang="en-US"/>
            </a:defPPr>
            <a:lvl1pPr marL="0" algn="just"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9/10/13</a:t>
            </a:r>
            <a:endParaRPr lang="en-US" sz="1200" dirty="0"/>
          </a:p>
        </p:txBody>
      </p:sp>
    </p:spTree>
    <p:extLst>
      <p:ext uri="{BB962C8B-B14F-4D97-AF65-F5344CB8AC3E}">
        <p14:creationId xmlns:p14="http://schemas.microsoft.com/office/powerpoint/2010/main" val="3847168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 structure: All roads lead to Delaware</a:t>
            </a:r>
            <a:endParaRPr lang="en-US" dirty="0"/>
          </a:p>
        </p:txBody>
      </p:sp>
      <p:sp>
        <p:nvSpPr>
          <p:cNvPr id="5" name="Rounded Rectangle 4"/>
          <p:cNvSpPr/>
          <p:nvPr/>
        </p:nvSpPr>
        <p:spPr>
          <a:xfrm>
            <a:off x="4876800" y="3164113"/>
            <a:ext cx="1981200" cy="762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Delaware Limited Partnership</a:t>
            </a:r>
            <a:endParaRPr lang="en-US" b="1" dirty="0"/>
          </a:p>
        </p:txBody>
      </p:sp>
      <p:sp>
        <p:nvSpPr>
          <p:cNvPr id="6" name="Rounded Rectangle 5"/>
          <p:cNvSpPr/>
          <p:nvPr/>
        </p:nvSpPr>
        <p:spPr>
          <a:xfrm>
            <a:off x="664029" y="1759856"/>
            <a:ext cx="1981200" cy="762000"/>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Foreign Limited Partners</a:t>
            </a:r>
            <a:endParaRPr lang="en-US" b="1" dirty="0"/>
          </a:p>
        </p:txBody>
      </p:sp>
      <p:sp>
        <p:nvSpPr>
          <p:cNvPr id="7" name="Rounded Rectangle 6"/>
          <p:cNvSpPr/>
          <p:nvPr/>
        </p:nvSpPr>
        <p:spPr>
          <a:xfrm>
            <a:off x="2144486" y="3164113"/>
            <a:ext cx="1981200" cy="762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Cayman Islands</a:t>
            </a:r>
          </a:p>
          <a:p>
            <a:pPr algn="ctr"/>
            <a:r>
              <a:rPr lang="en-US" b="1" dirty="0" smtClean="0"/>
              <a:t>Limited Partnership</a:t>
            </a:r>
            <a:endParaRPr lang="en-US" b="1" dirty="0"/>
          </a:p>
        </p:txBody>
      </p:sp>
      <p:sp>
        <p:nvSpPr>
          <p:cNvPr id="10" name="Rounded Rectangle 9"/>
          <p:cNvSpPr/>
          <p:nvPr/>
        </p:nvSpPr>
        <p:spPr>
          <a:xfrm>
            <a:off x="6705600" y="1759856"/>
            <a:ext cx="1981200" cy="762000"/>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Domestic Limited Partners</a:t>
            </a:r>
            <a:endParaRPr lang="en-US" b="1" dirty="0"/>
          </a:p>
        </p:txBody>
      </p:sp>
      <p:cxnSp>
        <p:nvCxnSpPr>
          <p:cNvPr id="13" name="Straight Arrow Connector 12"/>
          <p:cNvCxnSpPr>
            <a:stCxn id="6" idx="2"/>
            <a:endCxn id="7" idx="0"/>
          </p:cNvCxnSpPr>
          <p:nvPr/>
        </p:nvCxnSpPr>
        <p:spPr>
          <a:xfrm>
            <a:off x="1654629" y="2521856"/>
            <a:ext cx="1480457" cy="6422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016171" y="5943600"/>
            <a:ext cx="1981200" cy="762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Onshore Investments</a:t>
            </a:r>
            <a:endParaRPr lang="en-US" b="1" dirty="0"/>
          </a:p>
        </p:txBody>
      </p:sp>
      <p:cxnSp>
        <p:nvCxnSpPr>
          <p:cNvPr id="25" name="Straight Arrow Connector 24"/>
          <p:cNvCxnSpPr>
            <a:stCxn id="27" idx="2"/>
            <a:endCxn id="55" idx="0"/>
          </p:cNvCxnSpPr>
          <p:nvPr/>
        </p:nvCxnSpPr>
        <p:spPr>
          <a:xfrm>
            <a:off x="2362200" y="54864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389086" y="983342"/>
            <a:ext cx="2224314" cy="783771"/>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Master Delaware Limited Liability Corporation</a:t>
            </a:r>
            <a:endParaRPr lang="en-US" b="1" dirty="0"/>
          </a:p>
        </p:txBody>
      </p:sp>
      <p:sp>
        <p:nvSpPr>
          <p:cNvPr id="27" name="Rounded Rectangle 26"/>
          <p:cNvSpPr/>
          <p:nvPr/>
        </p:nvSpPr>
        <p:spPr>
          <a:xfrm>
            <a:off x="1371600" y="4724400"/>
            <a:ext cx="1981200" cy="762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Cayman Islands Management Company</a:t>
            </a:r>
          </a:p>
        </p:txBody>
      </p:sp>
      <p:sp>
        <p:nvSpPr>
          <p:cNvPr id="29" name="Rounded Rectangle 28"/>
          <p:cNvSpPr/>
          <p:nvPr/>
        </p:nvSpPr>
        <p:spPr>
          <a:xfrm>
            <a:off x="6019800" y="4695371"/>
            <a:ext cx="1981200" cy="762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Delaware Management Company</a:t>
            </a:r>
          </a:p>
        </p:txBody>
      </p:sp>
      <p:cxnSp>
        <p:nvCxnSpPr>
          <p:cNvPr id="32" name="Straight Arrow Connector 31"/>
          <p:cNvCxnSpPr>
            <a:stCxn id="7" idx="2"/>
            <a:endCxn id="27" idx="0"/>
          </p:cNvCxnSpPr>
          <p:nvPr/>
        </p:nvCxnSpPr>
        <p:spPr>
          <a:xfrm flipH="1">
            <a:off x="2362200" y="3926113"/>
            <a:ext cx="772886" cy="7982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2"/>
            <a:endCxn id="29" idx="0"/>
          </p:cNvCxnSpPr>
          <p:nvPr/>
        </p:nvCxnSpPr>
        <p:spPr>
          <a:xfrm>
            <a:off x="3135086" y="3926113"/>
            <a:ext cx="3875314" cy="7692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 idx="2"/>
            <a:endCxn id="27" idx="0"/>
          </p:cNvCxnSpPr>
          <p:nvPr/>
        </p:nvCxnSpPr>
        <p:spPr>
          <a:xfrm flipH="1">
            <a:off x="2362200" y="3926113"/>
            <a:ext cx="3505200" cy="7982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2"/>
            <a:endCxn id="29" idx="0"/>
          </p:cNvCxnSpPr>
          <p:nvPr/>
        </p:nvCxnSpPr>
        <p:spPr>
          <a:xfrm>
            <a:off x="5867400" y="3926113"/>
            <a:ext cx="1143000" cy="7692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2"/>
            <a:endCxn id="5" idx="0"/>
          </p:cNvCxnSpPr>
          <p:nvPr/>
        </p:nvCxnSpPr>
        <p:spPr>
          <a:xfrm flipH="1">
            <a:off x="5867400" y="2521856"/>
            <a:ext cx="1828800" cy="6422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6" idx="2"/>
            <a:endCxn id="5" idx="0"/>
          </p:cNvCxnSpPr>
          <p:nvPr/>
        </p:nvCxnSpPr>
        <p:spPr>
          <a:xfrm>
            <a:off x="4501243" y="1767113"/>
            <a:ext cx="1366157" cy="1397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371600" y="5943600"/>
            <a:ext cx="1981200" cy="762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Offshore Investments</a:t>
            </a:r>
            <a:endParaRPr lang="en-US" b="1" dirty="0"/>
          </a:p>
        </p:txBody>
      </p:sp>
      <p:cxnSp>
        <p:nvCxnSpPr>
          <p:cNvPr id="60" name="Straight Arrow Connector 59"/>
          <p:cNvCxnSpPr>
            <a:stCxn id="29" idx="2"/>
            <a:endCxn id="21" idx="0"/>
          </p:cNvCxnSpPr>
          <p:nvPr/>
        </p:nvCxnSpPr>
        <p:spPr>
          <a:xfrm flipH="1">
            <a:off x="7006771" y="5457371"/>
            <a:ext cx="3629" cy="4862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6" idx="2"/>
            <a:endCxn id="7" idx="0"/>
          </p:cNvCxnSpPr>
          <p:nvPr/>
        </p:nvCxnSpPr>
        <p:spPr>
          <a:xfrm flipH="1">
            <a:off x="3135086" y="1767113"/>
            <a:ext cx="1366157" cy="1397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491514" y="5331153"/>
            <a:ext cx="2395015" cy="369332"/>
          </a:xfrm>
          <a:prstGeom prst="rect">
            <a:avLst/>
          </a:prstGeom>
          <a:noFill/>
        </p:spPr>
        <p:txBody>
          <a:bodyPr wrap="none" rtlCol="0">
            <a:spAutoFit/>
          </a:bodyPr>
          <a:lstStyle/>
          <a:p>
            <a:r>
              <a:rPr lang="en-US" b="1" dirty="0" smtClean="0"/>
              <a:t>Cross-Share Ownership</a:t>
            </a:r>
            <a:endParaRPr lang="en-US" b="1" dirty="0"/>
          </a:p>
        </p:txBody>
      </p:sp>
      <p:sp>
        <p:nvSpPr>
          <p:cNvPr id="87" name="TextBox 86"/>
          <p:cNvSpPr txBox="1"/>
          <p:nvPr/>
        </p:nvSpPr>
        <p:spPr>
          <a:xfrm>
            <a:off x="3657600" y="2754868"/>
            <a:ext cx="1719089" cy="369332"/>
          </a:xfrm>
          <a:prstGeom prst="rect">
            <a:avLst/>
          </a:prstGeom>
          <a:noFill/>
        </p:spPr>
        <p:txBody>
          <a:bodyPr wrap="square" rtlCol="0">
            <a:spAutoFit/>
          </a:bodyPr>
          <a:lstStyle/>
          <a:p>
            <a:pPr algn="ctr"/>
            <a:r>
              <a:rPr lang="en-US" b="1" dirty="0" smtClean="0"/>
              <a:t>“2 and 20%”</a:t>
            </a:r>
            <a:endParaRPr lang="en-US" b="1" dirty="0"/>
          </a:p>
        </p:txBody>
      </p:sp>
      <p:cxnSp>
        <p:nvCxnSpPr>
          <p:cNvPr id="88" name="Straight Arrow Connector 87"/>
          <p:cNvCxnSpPr/>
          <p:nvPr/>
        </p:nvCxnSpPr>
        <p:spPr>
          <a:xfrm flipH="1">
            <a:off x="3352800" y="4950154"/>
            <a:ext cx="266337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352800" y="5257800"/>
            <a:ext cx="266337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990600" y="2529113"/>
            <a:ext cx="1153886" cy="1016000"/>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228600" y="3048000"/>
            <a:ext cx="1630383" cy="646331"/>
          </a:xfrm>
          <a:prstGeom prst="rect">
            <a:avLst/>
          </a:prstGeom>
          <a:noFill/>
        </p:spPr>
        <p:txBody>
          <a:bodyPr wrap="none" rtlCol="0">
            <a:spAutoFit/>
          </a:bodyPr>
          <a:lstStyle/>
          <a:p>
            <a:pPr algn="ctr"/>
            <a:r>
              <a:rPr lang="en-US" b="1" dirty="0" smtClean="0"/>
              <a:t>Combined</a:t>
            </a:r>
          </a:p>
          <a:p>
            <a:pPr algn="ctr"/>
            <a:r>
              <a:rPr lang="en-US" b="1" dirty="0" smtClean="0"/>
              <a:t>80% of Returns</a:t>
            </a:r>
            <a:endParaRPr lang="en-US" b="1" dirty="0"/>
          </a:p>
        </p:txBody>
      </p:sp>
      <p:cxnSp>
        <p:nvCxnSpPr>
          <p:cNvPr id="109" name="Straight Arrow Connector 108"/>
          <p:cNvCxnSpPr>
            <a:stCxn id="5" idx="3"/>
          </p:cNvCxnSpPr>
          <p:nvPr/>
        </p:nvCxnSpPr>
        <p:spPr>
          <a:xfrm flipV="1">
            <a:off x="6858000" y="2529113"/>
            <a:ext cx="1295400" cy="1016000"/>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338208" y="2993346"/>
            <a:ext cx="1630383" cy="646331"/>
          </a:xfrm>
          <a:prstGeom prst="rect">
            <a:avLst/>
          </a:prstGeom>
          <a:noFill/>
        </p:spPr>
        <p:txBody>
          <a:bodyPr wrap="none" rtlCol="0">
            <a:spAutoFit/>
          </a:bodyPr>
          <a:lstStyle/>
          <a:p>
            <a:pPr algn="ctr"/>
            <a:r>
              <a:rPr lang="en-US" b="1" dirty="0" smtClean="0"/>
              <a:t>Combined</a:t>
            </a:r>
          </a:p>
          <a:p>
            <a:pPr algn="ctr"/>
            <a:r>
              <a:rPr lang="en-US" b="1" dirty="0" smtClean="0"/>
              <a:t>80% of Returns</a:t>
            </a:r>
            <a:endParaRPr lang="en-US" b="1" dirty="0"/>
          </a:p>
        </p:txBody>
      </p:sp>
      <p:cxnSp>
        <p:nvCxnSpPr>
          <p:cNvPr id="114" name="Elbow Connector 113"/>
          <p:cNvCxnSpPr>
            <a:stCxn id="7" idx="3"/>
            <a:endCxn id="26" idx="2"/>
          </p:cNvCxnSpPr>
          <p:nvPr/>
        </p:nvCxnSpPr>
        <p:spPr>
          <a:xfrm flipV="1">
            <a:off x="4125686" y="1767113"/>
            <a:ext cx="375557" cy="1778000"/>
          </a:xfrm>
          <a:prstGeom prst="bentConnector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5" idx="1"/>
            <a:endCxn id="26" idx="2"/>
          </p:cNvCxnSpPr>
          <p:nvPr/>
        </p:nvCxnSpPr>
        <p:spPr>
          <a:xfrm rot="10800000">
            <a:off x="4501244" y="1767113"/>
            <a:ext cx="375557" cy="1778000"/>
          </a:xfrm>
          <a:prstGeom prst="bentConnector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70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PE Investment Clauses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1252813"/>
              </p:ext>
            </p:extLst>
          </p:nvPr>
        </p:nvGraphicFramePr>
        <p:xfrm>
          <a:off x="381000" y="762000"/>
          <a:ext cx="8458200" cy="6045200"/>
        </p:xfrm>
        <a:graphic>
          <a:graphicData uri="http://schemas.openxmlformats.org/drawingml/2006/table">
            <a:tbl>
              <a:tblPr firstRow="1" bandRow="1">
                <a:tableStyleId>{5C22544A-7EE6-4342-B048-85BDC9FD1C3A}</a:tableStyleId>
              </a:tblPr>
              <a:tblGrid>
                <a:gridCol w="2545672"/>
                <a:gridCol w="5912528"/>
              </a:tblGrid>
              <a:tr h="370840">
                <a:tc>
                  <a:txBody>
                    <a:bodyPr/>
                    <a:lstStyle/>
                    <a:p>
                      <a:r>
                        <a:rPr lang="en-US" dirty="0" smtClean="0"/>
                        <a:t>Clause</a:t>
                      </a:r>
                      <a:endParaRPr lang="en-US" dirty="0"/>
                    </a:p>
                  </a:txBody>
                  <a:tcPr/>
                </a:tc>
                <a:tc>
                  <a:txBody>
                    <a:bodyPr/>
                    <a:lstStyle/>
                    <a:p>
                      <a:r>
                        <a:rPr lang="en-US" dirty="0" smtClean="0"/>
                        <a:t>Description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Carried Interest </a:t>
                      </a:r>
                    </a:p>
                  </a:txBody>
                  <a:tcPr/>
                </a:tc>
                <a:tc>
                  <a:txBody>
                    <a:bodyPr/>
                    <a:lstStyle/>
                    <a:p>
                      <a:pPr marL="347663" lvl="1" indent="-231775">
                        <a:buFont typeface="Arial" pitchFamily="34" charset="0"/>
                        <a:buChar char="•"/>
                      </a:pPr>
                      <a:r>
                        <a:rPr lang="en-US" dirty="0" smtClean="0"/>
                        <a:t>Typically 20% of profits after investors receive 100% of principle</a:t>
                      </a:r>
                    </a:p>
                    <a:p>
                      <a:pPr marL="347663" lvl="1" indent="-231775">
                        <a:buFont typeface="Arial" pitchFamily="34" charset="0"/>
                        <a:buChar char="•"/>
                      </a:pPr>
                      <a:r>
                        <a:rPr lang="en-US" dirty="0" smtClean="0"/>
                        <a:t>High water mark\Preferred return- may also have to achieve above hurdle rate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Management fee</a:t>
                      </a:r>
                    </a:p>
                  </a:txBody>
                  <a:tcPr/>
                </a:tc>
                <a:tc>
                  <a:txBody>
                    <a:bodyPr/>
                    <a:lstStyle/>
                    <a:p>
                      <a:pPr marL="347663" lvl="1" indent="-231775">
                        <a:buFont typeface="Arial" pitchFamily="34" charset="0"/>
                        <a:buChar char="•"/>
                      </a:pPr>
                      <a:r>
                        <a:rPr lang="en-US" dirty="0" smtClean="0"/>
                        <a:t>2% of Residual Value</a:t>
                      </a:r>
                      <a:r>
                        <a:rPr lang="en-US" baseline="0" dirty="0" smtClean="0"/>
                        <a:t> in companies</a:t>
                      </a:r>
                      <a:endParaRPr lang="en-US" dirty="0" smtClean="0"/>
                    </a:p>
                    <a:p>
                      <a:pPr marL="347663" lvl="1" indent="-231775">
                        <a:buFont typeface="Arial" pitchFamily="34" charset="0"/>
                        <a:buChar char="•"/>
                      </a:pPr>
                      <a:r>
                        <a:rPr lang="en-US" dirty="0" smtClean="0"/>
                        <a:t>Other transaction fees- administrative, audit, transaction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Clawback</a:t>
                      </a:r>
                      <a:endParaRPr lang="en-US" b="1" dirty="0" smtClean="0"/>
                    </a:p>
                  </a:txBody>
                  <a:tcPr/>
                </a:tc>
                <a:tc>
                  <a:txBody>
                    <a:bodyPr/>
                    <a:lstStyle/>
                    <a:p>
                      <a:pPr marL="347663" lvl="1" indent="-231775">
                        <a:buFont typeface="Arial" pitchFamily="34" charset="0"/>
                        <a:buChar char="•"/>
                      </a:pPr>
                      <a:r>
                        <a:rPr lang="en-US" dirty="0" smtClean="0"/>
                        <a:t>GPs pay back carried interest if fund under performs</a:t>
                      </a:r>
                    </a:p>
                    <a:p>
                      <a:pPr marL="347663" lvl="1" indent="-231775">
                        <a:buFont typeface="Arial" pitchFamily="34" charset="0"/>
                        <a:buChar char="•"/>
                      </a:pPr>
                      <a:r>
                        <a:rPr lang="en-US" dirty="0" smtClean="0"/>
                        <a:t>Can lead to high GP turnover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Co-investment</a:t>
                      </a:r>
                    </a:p>
                  </a:txBody>
                  <a:tcPr/>
                </a:tc>
                <a:tc>
                  <a:txBody>
                    <a:bodyPr/>
                    <a:lstStyle/>
                    <a:p>
                      <a:pPr marL="347663" lvl="1" indent="-231775">
                        <a:buFont typeface="Arial" pitchFamily="34" charset="0"/>
                        <a:buChar char="•"/>
                      </a:pPr>
                      <a:r>
                        <a:rPr lang="en-US" dirty="0" smtClean="0"/>
                        <a:t>GPs</a:t>
                      </a:r>
                      <a:r>
                        <a:rPr lang="en-US" baseline="0" dirty="0" smtClean="0"/>
                        <a:t> invest own capital</a:t>
                      </a:r>
                      <a:endParaRPr lang="en-US" dirty="0" smtClean="0"/>
                    </a:p>
                    <a:p>
                      <a:pPr marL="347663" lvl="1" indent="-231775">
                        <a:buFont typeface="Arial" pitchFamily="34" charset="0"/>
                        <a:buChar char="•"/>
                      </a:pPr>
                      <a:r>
                        <a:rPr lang="en-US" dirty="0" smtClean="0"/>
                        <a:t>Recourse loan to new general partners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Key-man</a:t>
                      </a:r>
                    </a:p>
                  </a:txBody>
                  <a:tcPr/>
                </a:tc>
                <a:tc>
                  <a:txBody>
                    <a:bodyPr/>
                    <a:lstStyle/>
                    <a:p>
                      <a:pPr marL="347663" lvl="1" indent="-231775">
                        <a:buFont typeface="Arial" pitchFamily="34" charset="0"/>
                        <a:buChar char="•"/>
                      </a:pPr>
                      <a:r>
                        <a:rPr lang="en-US" dirty="0" smtClean="0"/>
                        <a:t>Fund unwinds if specific GP(s) leave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Distribution waterfall</a:t>
                      </a:r>
                    </a:p>
                  </a:txBody>
                  <a:tcPr/>
                </a:tc>
                <a:tc>
                  <a:txBody>
                    <a:bodyPr/>
                    <a:lstStyle/>
                    <a:p>
                      <a:pPr marL="347663" lvl="1" indent="-231775">
                        <a:buFont typeface="Arial" pitchFamily="34" charset="0"/>
                        <a:buChar char="•"/>
                      </a:pPr>
                      <a:r>
                        <a:rPr lang="en-US" dirty="0" smtClean="0"/>
                        <a:t>Deal-by-deal: Carry is paid by deal</a:t>
                      </a:r>
                    </a:p>
                    <a:p>
                      <a:pPr marL="347663" lvl="1" indent="-231775">
                        <a:buFont typeface="Arial" pitchFamily="34" charset="0"/>
                        <a:buChar char="•"/>
                      </a:pPr>
                      <a:r>
                        <a:rPr lang="en-US" dirty="0" smtClean="0"/>
                        <a:t>Total return:  Carry calculated by total return above principle or high-water mark</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GP Removal</a:t>
                      </a:r>
                    </a:p>
                  </a:txBody>
                  <a:tcPr/>
                </a:tc>
                <a:tc>
                  <a:txBody>
                    <a:bodyPr/>
                    <a:lstStyle/>
                    <a:p>
                      <a:pPr marL="347663" lvl="1" indent="-231775">
                        <a:buFont typeface="Arial" pitchFamily="34" charset="0"/>
                        <a:buChar char="•"/>
                      </a:pPr>
                      <a:r>
                        <a:rPr lang="en-US" dirty="0" smtClean="0"/>
                        <a:t>No-fault divorce: GP’s</a:t>
                      </a:r>
                      <a:r>
                        <a:rPr lang="en-US" baseline="0" dirty="0" smtClean="0"/>
                        <a:t> voted out by supermajority of LPs</a:t>
                      </a:r>
                    </a:p>
                    <a:p>
                      <a:pPr marL="347663" lvl="1" indent="-231775">
                        <a:buFont typeface="Arial" pitchFamily="34" charset="0"/>
                        <a:buChar char="•"/>
                      </a:pPr>
                      <a:r>
                        <a:rPr lang="en-US" baseline="0" dirty="0" smtClean="0"/>
                        <a:t>Removal with cause</a:t>
                      </a:r>
                      <a:endParaRPr lang="en-US" dirty="0" smtClean="0"/>
                    </a:p>
                  </a:txBody>
                  <a:tcPr/>
                </a:tc>
              </a:tr>
              <a:tr h="370840">
                <a:tc>
                  <a:txBody>
                    <a:bodyPr/>
                    <a:lstStyle/>
                    <a:p>
                      <a:r>
                        <a:rPr lang="en-US" b="1" dirty="0" smtClean="0"/>
                        <a:t>Investment restrictions</a:t>
                      </a:r>
                      <a:endParaRPr lang="en-US" b="1" dirty="0"/>
                    </a:p>
                  </a:txBody>
                  <a:tcPr/>
                </a:tc>
                <a:tc>
                  <a:txBody>
                    <a:bodyPr/>
                    <a:lstStyle/>
                    <a:p>
                      <a:pPr marL="347663" lvl="1" indent="-231775">
                        <a:buFont typeface="Arial" pitchFamily="34" charset="0"/>
                        <a:buChar char="•"/>
                      </a:pPr>
                      <a:r>
                        <a:rPr lang="en-US" dirty="0" smtClean="0"/>
                        <a:t>Diversification</a:t>
                      </a:r>
                      <a:r>
                        <a:rPr lang="en-US" baseline="0" dirty="0" smtClean="0"/>
                        <a:t> requirements</a:t>
                      </a:r>
                    </a:p>
                    <a:p>
                      <a:pPr marL="347663" lvl="1" indent="-231775">
                        <a:buFont typeface="Arial" pitchFamily="34" charset="0"/>
                        <a:buChar char="•"/>
                      </a:pPr>
                      <a:r>
                        <a:rPr lang="en-US" baseline="0" dirty="0" smtClean="0"/>
                        <a:t>Leverage restrictions</a:t>
                      </a:r>
                      <a:endParaRPr lang="en-US" dirty="0" smtClean="0"/>
                    </a:p>
                  </a:txBody>
                  <a:tcPr/>
                </a:tc>
              </a:tr>
            </a:tbl>
          </a:graphicData>
        </a:graphic>
      </p:graphicFrame>
    </p:spTree>
    <p:extLst>
      <p:ext uri="{BB962C8B-B14F-4D97-AF65-F5344CB8AC3E}">
        <p14:creationId xmlns:p14="http://schemas.microsoft.com/office/powerpoint/2010/main" val="1087314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23" y="152400"/>
            <a:ext cx="8056372" cy="838200"/>
          </a:xfrm>
        </p:spPr>
        <p:txBody>
          <a:bodyPr vert="horz" lIns="91440" tIns="45720" rIns="91440" bIns="45720" rtlCol="0" anchor="ctr">
            <a:normAutofit/>
          </a:bodyPr>
          <a:lstStyle/>
          <a:p>
            <a:r>
              <a:rPr lang="en-US" dirty="0" smtClean="0"/>
              <a:t>PE Funds are Always Raising Money</a:t>
            </a:r>
            <a:endParaRPr lang="en-US" dirty="0"/>
          </a:p>
        </p:txBody>
      </p:sp>
      <p:grpSp>
        <p:nvGrpSpPr>
          <p:cNvPr id="31" name="Group 30"/>
          <p:cNvGrpSpPr/>
          <p:nvPr/>
        </p:nvGrpSpPr>
        <p:grpSpPr>
          <a:xfrm>
            <a:off x="252984" y="1294772"/>
            <a:ext cx="8912774" cy="4613703"/>
            <a:chOff x="252984" y="1294772"/>
            <a:chExt cx="8912774" cy="3381032"/>
          </a:xfrm>
        </p:grpSpPr>
        <p:sp>
          <p:nvSpPr>
            <p:cNvPr id="6" name="Pentagon 5"/>
            <p:cNvSpPr/>
            <p:nvPr/>
          </p:nvSpPr>
          <p:spPr bwMode="auto">
            <a:xfrm>
              <a:off x="1501810" y="1322450"/>
              <a:ext cx="7480300" cy="239927"/>
            </a:xfrm>
            <a:prstGeom prst="homePlate">
              <a:avLst>
                <a:gd name="adj" fmla="val 50857"/>
              </a:avLst>
            </a:prstGeom>
            <a:solidFill>
              <a:srgbClr val="FFFFFF">
                <a:lumMod val="50000"/>
              </a:srgbClr>
            </a:solidFill>
            <a:ln w="3175" cap="flat" cmpd="sng" algn="ctr">
              <a:solidFill>
                <a:srgbClr val="FFFFFF">
                  <a:lumMod val="7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mn-lt"/>
                <a:ea typeface="+mn-ea"/>
                <a:cs typeface="+mn-cs"/>
              </a:endParaRPr>
            </a:p>
          </p:txBody>
        </p:sp>
        <p:sp>
          <p:nvSpPr>
            <p:cNvPr id="7" name="TextBox 106"/>
            <p:cNvSpPr txBox="1">
              <a:spLocks noChangeArrowheads="1"/>
            </p:cNvSpPr>
            <p:nvPr/>
          </p:nvSpPr>
          <p:spPr bwMode="auto">
            <a:xfrm>
              <a:off x="1479797" y="1294772"/>
              <a:ext cx="7329160" cy="342955"/>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FFFFFF"/>
                  </a:solidFill>
                </a:rPr>
                <a:t>Year 0	Year 2	Year 4	Year 6	Year 8	Year 10	Year 12</a:t>
              </a:r>
              <a:r>
                <a:rPr kumimoji="0" lang="en-US" sz="1400" b="1" i="0" u="none" strike="noStrike" kern="0" cap="none" spc="0" normalizeH="0" baseline="0" noProof="0" dirty="0" smtClean="0">
                  <a:ln>
                    <a:noFill/>
                  </a:ln>
                  <a:solidFill>
                    <a:srgbClr val="FFFFFF"/>
                  </a:solidFill>
                  <a:effectLst/>
                  <a:uLnTx/>
                  <a:uFillTx/>
                </a:rPr>
                <a:t>	</a:t>
              </a:r>
            </a:p>
          </p:txBody>
        </p:sp>
        <p:sp>
          <p:nvSpPr>
            <p:cNvPr id="9" name="Rectangle 16"/>
            <p:cNvSpPr/>
            <p:nvPr/>
          </p:nvSpPr>
          <p:spPr>
            <a:xfrm>
              <a:off x="252984" y="3290737"/>
              <a:ext cx="1042416" cy="1385067"/>
            </a:xfrm>
            <a:prstGeom prst="rect">
              <a:avLst/>
            </a:prstGeom>
            <a:solidFill>
              <a:schemeClr val="bg1">
                <a:lumMod val="85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marL="0" marR="0" lvl="0" indent="0" algn="ctr" defTabSz="914400" eaLnBrk="1" fontAlgn="auto" latinLnBrk="0" hangingPunct="1">
                <a:spcBef>
                  <a:spcPts val="0"/>
                </a:spcBef>
                <a:spcAft>
                  <a:spcPts val="0"/>
                </a:spcAft>
                <a:buClrTx/>
                <a:buSzTx/>
                <a:buFontTx/>
                <a:buNone/>
                <a:tabLst/>
                <a:defRPr/>
              </a:pPr>
              <a:r>
                <a:rPr lang="en-US" sz="1400" b="1" kern="0" dirty="0" smtClean="0">
                  <a:solidFill>
                    <a:schemeClr val="tx1"/>
                  </a:solidFill>
                  <a:latin typeface="+mj-lt"/>
                </a:rPr>
                <a:t>Fund II</a:t>
              </a:r>
              <a:endParaRPr lang="en-US" sz="1400" b="1" kern="0" dirty="0">
                <a:solidFill>
                  <a:schemeClr val="tx1"/>
                </a:solidFill>
                <a:latin typeface="+mj-lt"/>
              </a:endParaRPr>
            </a:p>
          </p:txBody>
        </p:sp>
        <p:sp>
          <p:nvSpPr>
            <p:cNvPr id="10" name="Rectangle 16"/>
            <p:cNvSpPr/>
            <p:nvPr/>
          </p:nvSpPr>
          <p:spPr>
            <a:xfrm>
              <a:off x="252984" y="1645971"/>
              <a:ext cx="1042416" cy="1385067"/>
            </a:xfrm>
            <a:prstGeom prst="rect">
              <a:avLst/>
            </a:prstGeom>
            <a:solidFill>
              <a:schemeClr val="bg1">
                <a:lumMod val="85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marL="0" marR="0" lvl="0" indent="0" algn="ctr" defTabSz="914400" eaLnBrk="1" fontAlgn="auto" latinLnBrk="0" hangingPunct="1">
                <a:spcBef>
                  <a:spcPts val="0"/>
                </a:spcBef>
                <a:spcAft>
                  <a:spcPts val="0"/>
                </a:spcAft>
                <a:buClrTx/>
                <a:buSzTx/>
                <a:buFontTx/>
                <a:buNone/>
                <a:tabLst/>
                <a:defRPr/>
              </a:pPr>
              <a:r>
                <a:rPr lang="en-US" sz="1400" b="1" kern="0" dirty="0" smtClean="0">
                  <a:solidFill>
                    <a:schemeClr val="tx1"/>
                  </a:solidFill>
                  <a:latin typeface="+mj-lt"/>
                </a:rPr>
                <a:t>Fund I</a:t>
              </a:r>
              <a:endParaRPr lang="en-US" sz="1400" b="1" kern="0" dirty="0">
                <a:solidFill>
                  <a:schemeClr val="tx1"/>
                </a:solidFill>
                <a:latin typeface="+mj-lt"/>
              </a:endParaRPr>
            </a:p>
          </p:txBody>
        </p:sp>
        <p:sp>
          <p:nvSpPr>
            <p:cNvPr id="11" name="Chevron 98"/>
            <p:cNvSpPr>
              <a:spLocks noChangeArrowheads="1"/>
            </p:cNvSpPr>
            <p:nvPr/>
          </p:nvSpPr>
          <p:spPr bwMode="auto">
            <a:xfrm>
              <a:off x="1465525" y="1637727"/>
              <a:ext cx="1570472" cy="590941"/>
            </a:xfrm>
            <a:prstGeom prst="chevron">
              <a:avLst>
                <a:gd name="adj" fmla="val 52385"/>
              </a:avLst>
            </a:prstGeom>
            <a:solidFill>
              <a:schemeClr val="tx2">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b="1" kern="0" dirty="0" smtClean="0">
                  <a:solidFill>
                    <a:schemeClr val="tx2">
                      <a:lumMod val="75000"/>
                    </a:schemeClr>
                  </a:solidFill>
                  <a:latin typeface="+mj-lt"/>
                </a:rPr>
                <a:t>Raise Capital</a:t>
              </a:r>
              <a:endParaRPr lang="en-US" sz="1400" b="1" kern="0" dirty="0">
                <a:solidFill>
                  <a:schemeClr val="tx2">
                    <a:lumMod val="75000"/>
                  </a:schemeClr>
                </a:solidFill>
                <a:latin typeface="+mj-lt"/>
              </a:endParaRPr>
            </a:p>
          </p:txBody>
        </p:sp>
        <p:sp>
          <p:nvSpPr>
            <p:cNvPr id="12" name="Chevron 98"/>
            <p:cNvSpPr>
              <a:spLocks noChangeArrowheads="1"/>
            </p:cNvSpPr>
            <p:nvPr/>
          </p:nvSpPr>
          <p:spPr bwMode="auto">
            <a:xfrm>
              <a:off x="1461894" y="2440097"/>
              <a:ext cx="3338706" cy="590941"/>
            </a:xfrm>
            <a:prstGeom prst="chevron">
              <a:avLst>
                <a:gd name="adj" fmla="val 52385"/>
              </a:avLst>
            </a:prstGeom>
            <a:solidFill>
              <a:schemeClr val="tx2">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b="1" kern="0" dirty="0" smtClean="0">
                  <a:solidFill>
                    <a:schemeClr val="tx1"/>
                  </a:solidFill>
                  <a:latin typeface="+mj-lt"/>
                </a:rPr>
                <a:t>Fund Raising For Additional Investment</a:t>
              </a:r>
              <a:endParaRPr lang="en-US" sz="1400" b="1" kern="0" dirty="0">
                <a:solidFill>
                  <a:schemeClr val="tx1"/>
                </a:solidFill>
                <a:latin typeface="+mj-lt"/>
              </a:endParaRPr>
            </a:p>
          </p:txBody>
        </p:sp>
        <p:sp>
          <p:nvSpPr>
            <p:cNvPr id="15" name="Chevron 98"/>
            <p:cNvSpPr>
              <a:spLocks noChangeArrowheads="1"/>
            </p:cNvSpPr>
            <p:nvPr/>
          </p:nvSpPr>
          <p:spPr bwMode="auto">
            <a:xfrm>
              <a:off x="2751707" y="1637727"/>
              <a:ext cx="4355291" cy="590941"/>
            </a:xfrm>
            <a:prstGeom prst="chevron">
              <a:avLst>
                <a:gd name="adj" fmla="val 52385"/>
              </a:avLst>
            </a:prstGeom>
            <a:solidFill>
              <a:schemeClr val="accent3">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b="1" kern="0" dirty="0" smtClean="0">
                  <a:solidFill>
                    <a:schemeClr val="tx2">
                      <a:lumMod val="75000"/>
                    </a:schemeClr>
                  </a:solidFill>
                  <a:latin typeface="+mj-lt"/>
                </a:rPr>
                <a:t>Life of Fund</a:t>
              </a:r>
              <a:endParaRPr lang="en-US" sz="1400" b="1" kern="0" dirty="0">
                <a:solidFill>
                  <a:schemeClr val="tx2">
                    <a:lumMod val="75000"/>
                  </a:schemeClr>
                </a:solidFill>
                <a:latin typeface="+mj-lt"/>
              </a:endParaRPr>
            </a:p>
          </p:txBody>
        </p:sp>
        <p:sp>
          <p:nvSpPr>
            <p:cNvPr id="21" name="Chevron 98"/>
            <p:cNvSpPr>
              <a:spLocks noChangeArrowheads="1"/>
            </p:cNvSpPr>
            <p:nvPr/>
          </p:nvSpPr>
          <p:spPr bwMode="auto">
            <a:xfrm>
              <a:off x="7025106" y="1637726"/>
              <a:ext cx="1972603" cy="590941"/>
            </a:xfrm>
            <a:prstGeom prst="chevron">
              <a:avLst>
                <a:gd name="adj" fmla="val 52385"/>
              </a:avLst>
            </a:prstGeom>
            <a:solidFill>
              <a:schemeClr val="accent3">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b="1" kern="0" dirty="0" smtClean="0">
                  <a:solidFill>
                    <a:schemeClr val="tx2">
                      <a:lumMod val="75000"/>
                    </a:schemeClr>
                  </a:solidFill>
                  <a:latin typeface="+mj-lt"/>
                </a:rPr>
                <a:t>Extensions to Fund Life</a:t>
              </a:r>
              <a:endParaRPr lang="en-US" sz="1400" b="1" kern="0" dirty="0">
                <a:solidFill>
                  <a:schemeClr val="tx2">
                    <a:lumMod val="75000"/>
                  </a:schemeClr>
                </a:solidFill>
                <a:latin typeface="+mj-lt"/>
              </a:endParaRPr>
            </a:p>
          </p:txBody>
        </p:sp>
        <p:sp>
          <p:nvSpPr>
            <p:cNvPr id="23" name="Chevron 98"/>
            <p:cNvSpPr>
              <a:spLocks noChangeArrowheads="1"/>
            </p:cNvSpPr>
            <p:nvPr/>
          </p:nvSpPr>
          <p:spPr bwMode="auto">
            <a:xfrm>
              <a:off x="4610100" y="2440096"/>
              <a:ext cx="4555658" cy="590941"/>
            </a:xfrm>
            <a:prstGeom prst="chevron">
              <a:avLst>
                <a:gd name="adj" fmla="val 52385"/>
              </a:avLst>
            </a:prstGeom>
            <a:solidFill>
              <a:schemeClr val="accent3">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b="1" kern="0" dirty="0" smtClean="0">
                  <a:solidFill>
                    <a:schemeClr val="tx2">
                      <a:lumMod val="75000"/>
                    </a:schemeClr>
                  </a:solidFill>
                  <a:latin typeface="+mj-lt"/>
                </a:rPr>
                <a:t>Distributions</a:t>
              </a:r>
              <a:endParaRPr lang="en-US" sz="1400" b="1" kern="0" dirty="0">
                <a:solidFill>
                  <a:schemeClr val="tx2">
                    <a:lumMod val="75000"/>
                  </a:schemeClr>
                </a:solidFill>
                <a:latin typeface="+mj-lt"/>
              </a:endParaRPr>
            </a:p>
          </p:txBody>
        </p:sp>
        <p:cxnSp>
          <p:nvCxnSpPr>
            <p:cNvPr id="25" name="Straight Connector 24"/>
            <p:cNvCxnSpPr/>
            <p:nvPr/>
          </p:nvCxnSpPr>
          <p:spPr bwMode="auto">
            <a:xfrm>
              <a:off x="996350" y="3161812"/>
              <a:ext cx="7911430" cy="0"/>
            </a:xfrm>
            <a:prstGeom prst="line">
              <a:avLst/>
            </a:prstGeom>
            <a:ln>
              <a:prstDash val="dash"/>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26" name="Chevron 98"/>
            <p:cNvSpPr>
              <a:spLocks noChangeArrowheads="1"/>
            </p:cNvSpPr>
            <p:nvPr/>
          </p:nvSpPr>
          <p:spPr bwMode="auto">
            <a:xfrm>
              <a:off x="4154984" y="3295259"/>
              <a:ext cx="1712416" cy="590941"/>
            </a:xfrm>
            <a:prstGeom prst="chevron">
              <a:avLst>
                <a:gd name="adj" fmla="val 52385"/>
              </a:avLst>
            </a:prstGeom>
            <a:solidFill>
              <a:schemeClr val="tx2">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b="1" kern="0" dirty="0" smtClean="0">
                  <a:solidFill>
                    <a:schemeClr val="tx2">
                      <a:lumMod val="75000"/>
                    </a:schemeClr>
                  </a:solidFill>
                  <a:latin typeface="+mj-lt"/>
                </a:rPr>
                <a:t>Raise Capital</a:t>
              </a:r>
              <a:endParaRPr lang="en-US" sz="1400" b="1" kern="0" dirty="0">
                <a:solidFill>
                  <a:schemeClr val="tx2">
                    <a:lumMod val="75000"/>
                  </a:schemeClr>
                </a:solidFill>
                <a:latin typeface="+mj-lt"/>
              </a:endParaRPr>
            </a:p>
          </p:txBody>
        </p:sp>
        <p:sp>
          <p:nvSpPr>
            <p:cNvPr id="27" name="Chevron 98"/>
            <p:cNvSpPr>
              <a:spLocks noChangeArrowheads="1"/>
            </p:cNvSpPr>
            <p:nvPr/>
          </p:nvSpPr>
          <p:spPr bwMode="auto">
            <a:xfrm>
              <a:off x="4151354" y="4009930"/>
              <a:ext cx="3097920" cy="590941"/>
            </a:xfrm>
            <a:prstGeom prst="chevron">
              <a:avLst>
                <a:gd name="adj" fmla="val 52385"/>
              </a:avLst>
            </a:prstGeom>
            <a:solidFill>
              <a:schemeClr val="tx2">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b="1" kern="0" dirty="0" smtClean="0">
                  <a:solidFill>
                    <a:schemeClr val="tx1"/>
                  </a:solidFill>
                  <a:latin typeface="+mj-lt"/>
                </a:rPr>
                <a:t>Fund Raising For Additional Investment</a:t>
              </a:r>
              <a:endParaRPr lang="en-US" sz="1400" b="1" kern="0" dirty="0">
                <a:solidFill>
                  <a:schemeClr val="tx1"/>
                </a:solidFill>
                <a:latin typeface="+mj-lt"/>
              </a:endParaRPr>
            </a:p>
          </p:txBody>
        </p:sp>
        <p:sp>
          <p:nvSpPr>
            <p:cNvPr id="28" name="Chevron 98"/>
            <p:cNvSpPr>
              <a:spLocks noChangeArrowheads="1"/>
            </p:cNvSpPr>
            <p:nvPr/>
          </p:nvSpPr>
          <p:spPr bwMode="auto">
            <a:xfrm>
              <a:off x="5629176" y="3295259"/>
              <a:ext cx="3465669" cy="590941"/>
            </a:xfrm>
            <a:prstGeom prst="chevron">
              <a:avLst>
                <a:gd name="adj" fmla="val 52385"/>
              </a:avLst>
            </a:prstGeom>
            <a:solidFill>
              <a:schemeClr val="accent3">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b="1" kern="0" dirty="0">
                  <a:solidFill>
                    <a:schemeClr val="tx2">
                      <a:lumMod val="75000"/>
                    </a:schemeClr>
                  </a:solidFill>
                  <a:latin typeface="+mj-lt"/>
                </a:rPr>
                <a:t>Life of Fund</a:t>
              </a:r>
            </a:p>
          </p:txBody>
        </p:sp>
        <p:sp>
          <p:nvSpPr>
            <p:cNvPr id="30" name="Chevron 98"/>
            <p:cNvSpPr>
              <a:spLocks noChangeArrowheads="1"/>
            </p:cNvSpPr>
            <p:nvPr/>
          </p:nvSpPr>
          <p:spPr bwMode="auto">
            <a:xfrm>
              <a:off x="7106998" y="4009929"/>
              <a:ext cx="1875111" cy="590941"/>
            </a:xfrm>
            <a:prstGeom prst="chevron">
              <a:avLst>
                <a:gd name="adj" fmla="val 52385"/>
              </a:avLst>
            </a:prstGeom>
            <a:solidFill>
              <a:schemeClr val="accent3">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b="1" kern="0" dirty="0">
                  <a:solidFill>
                    <a:schemeClr val="tx2">
                      <a:lumMod val="75000"/>
                    </a:schemeClr>
                  </a:solidFill>
                  <a:latin typeface="+mj-lt"/>
                </a:rPr>
                <a:t>Distributions</a:t>
              </a:r>
            </a:p>
          </p:txBody>
        </p:sp>
      </p:grpSp>
    </p:spTree>
    <p:extLst>
      <p:ext uri="{BB962C8B-B14F-4D97-AF65-F5344CB8AC3E}">
        <p14:creationId xmlns:p14="http://schemas.microsoft.com/office/powerpoint/2010/main" val="175807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Equity is a Volatile Industry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88143"/>
            <a:ext cx="836061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400800" y="2057400"/>
            <a:ext cx="12954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620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Recruiting Prospects are Improved </a:t>
            </a:r>
            <a:br>
              <a:rPr lang="en-US" dirty="0" smtClean="0"/>
            </a:br>
            <a:r>
              <a:rPr lang="en-US" dirty="0" smtClean="0"/>
              <a:t>But Not Great</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6731"/>
            <a:ext cx="7899131" cy="429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00400" y="1393371"/>
            <a:ext cx="2713756" cy="369332"/>
          </a:xfrm>
          <a:prstGeom prst="rect">
            <a:avLst/>
          </a:prstGeom>
          <a:noFill/>
        </p:spPr>
        <p:txBody>
          <a:bodyPr wrap="none" rtlCol="0">
            <a:spAutoFit/>
          </a:bodyPr>
          <a:lstStyle/>
          <a:p>
            <a:r>
              <a:rPr lang="en-US" b="1" dirty="0" smtClean="0">
                <a:solidFill>
                  <a:schemeClr val="tx2">
                    <a:lumMod val="75000"/>
                  </a:schemeClr>
                </a:solidFill>
              </a:rPr>
              <a:t>Global Investment Activity</a:t>
            </a:r>
            <a:endParaRPr lang="en-US" b="1" dirty="0">
              <a:solidFill>
                <a:schemeClr val="tx2">
                  <a:lumMod val="75000"/>
                </a:schemeClr>
              </a:solidFill>
            </a:endParaRPr>
          </a:p>
        </p:txBody>
      </p:sp>
    </p:spTree>
    <p:extLst>
      <p:ext uri="{BB962C8B-B14F-4D97-AF65-F5344CB8AC3E}">
        <p14:creationId xmlns:p14="http://schemas.microsoft.com/office/powerpoint/2010/main" val="1658193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That a Significant Portion of Dry Powder is Pre-Crisis is Cause For Pessimism</a:t>
            </a:r>
            <a:endParaRPr lang="en-US" dirty="0"/>
          </a:p>
        </p:txBody>
      </p:sp>
      <p:grpSp>
        <p:nvGrpSpPr>
          <p:cNvPr id="8" name="Group 7"/>
          <p:cNvGrpSpPr/>
          <p:nvPr/>
        </p:nvGrpSpPr>
        <p:grpSpPr>
          <a:xfrm>
            <a:off x="838200" y="1600200"/>
            <a:ext cx="8070667" cy="4209746"/>
            <a:chOff x="838200" y="1600200"/>
            <a:chExt cx="8070667" cy="4209746"/>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696200" cy="398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91400" y="1600200"/>
              <a:ext cx="1517467" cy="923330"/>
            </a:xfrm>
            <a:prstGeom prst="rect">
              <a:avLst/>
            </a:prstGeom>
            <a:solidFill>
              <a:schemeClr val="bg1"/>
            </a:solidFill>
            <a:ln w="28575">
              <a:solidFill>
                <a:schemeClr val="tx1"/>
              </a:solidFill>
            </a:ln>
          </p:spPr>
          <p:txBody>
            <a:bodyPr wrap="none" rtlCol="0">
              <a:spAutoFit/>
            </a:bodyPr>
            <a:lstStyle/>
            <a:p>
              <a:r>
                <a:rPr lang="en-US" dirty="0" smtClean="0"/>
                <a:t>Note: 392B in </a:t>
              </a:r>
            </a:p>
            <a:p>
              <a:r>
                <a:rPr lang="en-US" dirty="0"/>
                <a:t>p</a:t>
              </a:r>
              <a:r>
                <a:rPr lang="en-US" dirty="0" smtClean="0"/>
                <a:t>re-crisis</a:t>
              </a:r>
            </a:p>
            <a:p>
              <a:r>
                <a:rPr lang="en-US" dirty="0" smtClean="0"/>
                <a:t>dry powder</a:t>
              </a:r>
              <a:endParaRPr lang="en-US" dirty="0"/>
            </a:p>
          </p:txBody>
        </p:sp>
        <p:cxnSp>
          <p:nvCxnSpPr>
            <p:cNvPr id="7" name="Straight Connector 6"/>
            <p:cNvCxnSpPr>
              <a:stCxn id="5" idx="2"/>
            </p:cNvCxnSpPr>
            <p:nvPr/>
          </p:nvCxnSpPr>
          <p:spPr>
            <a:xfrm flipH="1">
              <a:off x="8001000" y="2523530"/>
              <a:ext cx="149134" cy="3720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180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That a Significant Portion of Dry Powder is Pre-Crisis is Cause For Pessimism</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88" y="1655804"/>
            <a:ext cx="8053212" cy="45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662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Exits are Back</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 y="1828800"/>
            <a:ext cx="757237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946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Institutional Funds May Come to The Rescue</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8" y="2778087"/>
            <a:ext cx="7543800" cy="40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9200"/>
            <a:ext cx="36861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Brace 5"/>
          <p:cNvSpPr/>
          <p:nvPr/>
        </p:nvSpPr>
        <p:spPr>
          <a:xfrm rot="10800000">
            <a:off x="5333998" y="2971798"/>
            <a:ext cx="114300" cy="3810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a:stCxn id="6" idx="1"/>
          </p:cNvCxnSpPr>
          <p:nvPr/>
        </p:nvCxnSpPr>
        <p:spPr>
          <a:xfrm flipH="1">
            <a:off x="3581400" y="3162299"/>
            <a:ext cx="1752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965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Largest PE Firms</a:t>
            </a:r>
            <a:endParaRPr lang="en-US" dirty="0"/>
          </a:p>
        </p:txBody>
      </p:sp>
      <p:sp>
        <p:nvSpPr>
          <p:cNvPr id="3" name="Content Placeholder 2"/>
          <p:cNvSpPr>
            <a:spLocks noGrp="1"/>
          </p:cNvSpPr>
          <p:nvPr>
            <p:ph idx="1"/>
          </p:nvPr>
        </p:nvSpPr>
        <p:spPr>
          <a:xfrm>
            <a:off x="480268" y="1193193"/>
            <a:ext cx="8229600" cy="5055207"/>
          </a:xfrm>
        </p:spPr>
        <p:txBody>
          <a:bodyPr>
            <a:normAutofit/>
          </a:bodyPr>
          <a:lstStyle/>
          <a:p>
            <a:pPr marL="0" indent="0">
              <a:buNone/>
            </a:pPr>
            <a:endParaRPr lang="en-US" sz="1800" dirty="0"/>
          </a:p>
          <a:p>
            <a:r>
              <a:rPr lang="en-US" sz="2400" dirty="0" smtClean="0"/>
              <a:t>TPG </a:t>
            </a:r>
            <a:r>
              <a:rPr lang="en-US" sz="2400" dirty="0"/>
              <a:t>Capital </a:t>
            </a:r>
          </a:p>
          <a:p>
            <a:r>
              <a:rPr lang="en-US" sz="2400" dirty="0" smtClean="0"/>
              <a:t>Goldman </a:t>
            </a:r>
            <a:r>
              <a:rPr lang="en-US" sz="2400" dirty="0"/>
              <a:t>Sachs Principal Investment Area </a:t>
            </a:r>
          </a:p>
          <a:p>
            <a:r>
              <a:rPr lang="en-US" sz="2400" dirty="0" smtClean="0"/>
              <a:t>The </a:t>
            </a:r>
            <a:r>
              <a:rPr lang="en-US" sz="2400" dirty="0"/>
              <a:t>Carlyle Group </a:t>
            </a:r>
          </a:p>
          <a:p>
            <a:r>
              <a:rPr lang="en-US" sz="2400" dirty="0" smtClean="0"/>
              <a:t>Kohlberg </a:t>
            </a:r>
            <a:r>
              <a:rPr lang="en-US" sz="2400" dirty="0"/>
              <a:t>Kravis Roberts </a:t>
            </a:r>
          </a:p>
          <a:p>
            <a:r>
              <a:rPr lang="en-US" sz="2400" dirty="0" smtClean="0"/>
              <a:t>The </a:t>
            </a:r>
            <a:r>
              <a:rPr lang="en-US" sz="2400" dirty="0"/>
              <a:t>Blackstone Group </a:t>
            </a:r>
          </a:p>
          <a:p>
            <a:r>
              <a:rPr lang="en-US" sz="2400" dirty="0" smtClean="0"/>
              <a:t>Apollo </a:t>
            </a:r>
            <a:r>
              <a:rPr lang="en-US" sz="2400" dirty="0"/>
              <a:t>Global Management </a:t>
            </a:r>
          </a:p>
          <a:p>
            <a:r>
              <a:rPr lang="en-US" sz="2400" dirty="0" smtClean="0"/>
              <a:t>Bain </a:t>
            </a:r>
            <a:r>
              <a:rPr lang="en-US" sz="2400" dirty="0"/>
              <a:t>Capital </a:t>
            </a:r>
          </a:p>
          <a:p>
            <a:r>
              <a:rPr lang="en-US" sz="2400" dirty="0" smtClean="0"/>
              <a:t>CVC </a:t>
            </a:r>
            <a:r>
              <a:rPr lang="en-US" sz="2400" dirty="0"/>
              <a:t>Capital Partners </a:t>
            </a:r>
          </a:p>
          <a:p>
            <a:r>
              <a:rPr lang="en-US" sz="2400" dirty="0" smtClean="0"/>
              <a:t>First </a:t>
            </a:r>
            <a:r>
              <a:rPr lang="en-US" sz="2400" dirty="0"/>
              <a:t>Reserve Corporation </a:t>
            </a:r>
          </a:p>
          <a:p>
            <a:r>
              <a:rPr lang="en-US" sz="2400" dirty="0" smtClean="0"/>
              <a:t>Hellman </a:t>
            </a:r>
            <a:r>
              <a:rPr lang="en-US" sz="2400" dirty="0"/>
              <a:t>&amp; Friedman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968679"/>
            <a:ext cx="1143000" cy="85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Goldman Sachs Principal Investment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080" y="1639246"/>
            <a:ext cx="1145268" cy="11452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iliconbeat.com/wp-content/uploads/2008/12/carlyle-group-logo2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782" y="4953000"/>
            <a:ext cx="215265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1.gstatic.com/images?q=tbn:ANd9GcTVbQJAVWZg7E4o5MNMsRhfVo1bfstXcEr94ieNFR7W_RT22B_YMLnK3knRpRaRAe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5744" y="5668735"/>
            <a:ext cx="1095375"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3.gstatic.com/images?q=tbn:ANd9GcTDU7Wu_WLHNQ-e3U9PyRKn30nDSnjNRMMqE6DO69vdOnhXgXhZj63VJUXMalBZ7Al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153471"/>
            <a:ext cx="1066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3368" y="3026682"/>
            <a:ext cx="10953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13" descr="data:image/jpeg;base64,/9j/4AAQSkZJRgABAQAAAQABAAD/2wCEAAkGBwgHBgkIBwgKCgkLDRYPDQwMDRsUFRAWIB0iIiAdHx8kKDQsJCYxJx8fLT0tMTU3Ojo6Iys/RD84QzQ5OjcBCgoKDQwNGg8PGjclHyU3Nzc3Nzc3Nzc3Nzc3Nzc3Nzc3Nzc3Nzc3Nzc3Nzc3Nzc3Nzc3Nzc3Nzc3Nzc3Nzc3N//AABEIAEsAlwMBIgACEQEDEQH/xAAcAAABBAMBAAAAAAAAAAAAAAAGAAQFBwEDCAL/xAA5EAABAwMCAwYCCQQCAwAAAAABAgMEAAURBhIhMUEHE1FhcYEUIiMyQlKRobHB0RVikuEzUxYkJf/EABgBAQADAQAAAAAAAAAAAAAAAAABAgME/8QAIhEAAwACAwABBQEAAAAAAAAAAAECAxESITEiEzJBYXEE/9oADAMBAAIRAxEAPwC8OlYUQBSJGOPCqa7QdcSblNctNndUiGhfdrW39Z9WcYB8M/jV4xu3pFLtSuw8vOvbBaniwX1ypAOO6iJ7wg+GeVNW9ZXWSnvI2j7qts8lLUlOfavWg9ExLDDbkymku3NxIK3Fce7/ALUjp5nmfYUZAYFS+C6S2FyfrA3/AM8aiH/7dludsR/2us70D1KadSdb2ZMi3swZLU1cx5LY7lYOxJ+0f4oldaQ6hSHUJWgjBSoZBqp9YaRY09fLZebW2W4SpbaXWk8mlFXAj+08seOKmeFPvoiuS87LJu90Xa0oWm3TZiVZz8K2FbfXJFCjnarY2lqQ7EuKFJOFJUykEH/KjwcQKqfti093Smb5FQNqj3UgJHI/ZV+34UxqW9UhkdJbQV2rXUW7lX9NtN2fSk4UtLKcD1O6i5JykHGPWqx7GbyyqJJsy8B5Ci83/ek8D64P61ZwqMs8a0TFOlsSuCScZx0oRu+vYdmdCLlarowFEhClMp2qx4HdRceVV12sSlTTbNOw0pclzHkqIxktpzgHy5k+gNRjSdaYttTtEvZ9ewr08G7bbLo98wClhkbUep3UWgio+xWmNZbYxAiICUNJwT1WepPmaCe0vW7tsUq0WdzbLKfp3hg9yD0Hn+lFPOtSg64zugov2rrJYSUT5ie+/wClv51/h096iGddTJo32vSt2ktHk4sJQD6cTUL2aaMafjpvt6R8Q88d8dDuTtH3jnmT51ZyU7QAkAAchVqUy9ekTypb8A862lRiVXbS92itDj3iUBwAe1bZ/aDp+PZXrlGmNylIHyx0q2uLV93B5UWKTkcarftN0RHkwHrvamEtS2gVPtoHB1HU4H2uvnSeDffQrml12WJEe+IitPAYDiAoDOeYzWajtJvfEaZtb3VcRsn/ABFKs30y6GHaFc12rSU+Qyra6tIaQc8irhn96p3s/gpn6xtrSxuQhfekHrtGR+eKtHtdZU7o11Sc4afbWrA6Zx+9Vz2WuJb1tD3EALbcQM+OP9V14VrFTRz5O8iRfXWvVYHGs1xnSKms+DHuEVcWY2lxleCUnxByPzAp1WKAwBgDHIU0u8Bm6W2RBkpBaeQUK8vOnlLAouiNHOLDkzSOqQSFB+A+QpPIOJ8PQpOfwroaBLanQ2ZUdQU06gKSR4Gq37ZNPhTTN9jN/M3hqSUjiU/ZJ9Dw96XY5f8AvGHrFIc+ZvLsbP3T9ZPsePvXTkX1Maswh8K4ssuQ+3HjuPvKCW20lSiegFV72fsuah1Fc9Vy0nu1LLEQHokeHoPzJp12pXF5yNE07bzmXc3AlQHRGf3OPbNF1itjNntUa3xhhthsJ9T1PuayXxj9s0+6v4b58gRIT8hXJpBWc+Qrmpxx26XUuOqJemSMqV4lSv8AddGaiZVIsVwZR9ZcdYH4VzjbFhq4wnF8EokNlXkAoZ/St/8AN42ZZ38kdNRmEx4zTDYwltISnHgOFbq8g54jlXquQ6UKvDiEuJKVgFJGCD1r3WKA0QIbFvhtRIqNjLSdqE55ClTilQDO7QGbpbJMGSMtPtlCveuepUebpTUiUKBEmC8lbZUCA4kcjnqD/NdImoTUumrdqOIGbg0dyc928g4Wj0NbYsnDp+MzyRy8N+nbzEvtsbnQlpKVAb0BWS2rHFJ8xUpVRDQmq9NTVSdMzkPIVzG7YojoCk/KevXrU3D1DrtlIRL0wh9X30rCM/maisa9lib/AA0WFUJqK+otDTTbKPibhJVsixEn5nFeJ8EjmT5VBpma8umEM2yBaWz9Z6Q73ih6JHX1xUxYdNM2uQudIfdnXJ0Yclv/AFsfdSPsjyFU0l6W234TUculpBfCQ4UjeEngD1xW2lSqpYa3KGzcIb8OSncy82ULB8DXPS0TNIapwkq7+C9kHH/Ij+CK6Oqvu1HSEi9mLcLU1vmIIZdSPtIJ4H2P5HyrbBal6fjMcsNraG+g2l6m1RP1ZLSQ2gliG0fsDHE+uP1PlVkio7T9qastoi25j6rDYSVfePU+5zUlWd1yrrwvC0jyoZGDyPA1z9r3Tjunb28QD8FJcK4y8cs8Sj1B/IV0HTK7WyJdobkSeyl5lYwUnp5jwPnV8WThWyMkckD/AGfanav9nbaWtInxkBLzZPE44BQ8jRbVTXLsxuttmJm6WuI3IOUJeWUOJ9FAYPocetSMK89oUL6KbYG5m3h3gUEk+4OKmomnuWRNtLTRZFMLzdYlmgrmz3Q2yjh5qPQAdSfChcXjXMxO2NpyHEUeHeSpPBPngcT+FPrZpZ5U5q56jmm4zmslpAG1hg+KEePmeNU469L8t+E1ZJMuZbWpE+MIrzmVBkK3FCc/Lk+OMZpU+TSqhYzXlTiUnClAHzNMr/cP6TZJ9xKN/wALHW7t8cDNC+h7PFvGm4V4vrKJ1xno+IceeG7Zu4pSgfZAG0cPDNAG2QaVDYQvStsSxCZenqflkNBaz9ElZzlazk7U+NNWdZrcsV6nptodftLi23WmJIUhzandlKyBwwfDNNALq8haSopCgVDmAeIoOg62krm2lFysi4UG7DESSXwv6Tbu2rSB8uRnHHjjpTi3XFtzUGpERbQhmfGbb3uqeH/s/KSnJAO0fzQBWCDSzQTpfUl3f0V/WJ1uMqSpS+6bjO7i4ouqTjGBtA4DrwFSNj1Ci9T7rZ5bDCJEFCC78PI71taV55K2g54HIxQBIlSVglCgoA4yDmkVDODQZ2RJSjR+xAwlM6UAPLvlU37TUsIm6adeCtq7mlt7YVZW3sWdpA5jPSgDwHNKgHSyZUTVF+kQWJo06lhKmmnQo73x9bugriE49s1J2jVsiVfItqn2xEV6XEVKbSiTvU2ARlDqdo2q4jkT1oArzSoTteqbndLlJix9PrDcSWqNJdXLT8hCQoEDHHn7edMdP6suy9M3m9XG3NuphvSCltmQMkNqIKRkDgAnn18KAOqVCVs1dMlXG1MTbMqLHujKlxnjISs7kgEpUkDhwPA59hTa5a+RFXIciQPi4kWT8O8W3CXlEK2qUhsJO4JPPiDwNAG1KhK7atnRr5/R7ZYlzZCofxbRMlLaVJzjByCQeBrZJ1U8Ls/bYkFh2RFQ2p5lyTsdO/Gdidp3AceORyoApFZrCTkZpUBrlMNyYzsd9O5p1BQtPiCMGhSwWbUOmoibVAcgTra0pXwy5Di0OsoJyEnAIVjPPI4UYVjAoAU1FYrxcbbDbamsPvNSg/IYfyhmQjB+jO3jtBIODnOONQs6y3Cy6b1o9PdgmPNZceQGUqRtPdBO3B4AcOmc/lVi4FapMWPLZLMplt5o80LTkH2oALslom3qDpl+4mKmLbUokI7hRUp1zZtTnI+UDJPXjUpa7PcI+pLzPkmKIs9CEoDalFaSgEDPDHEGiGPHZjNJajtIabT9VCE4A9q2YoACb0nfmdGO2Fm4xErbd3MKSFpDiO8KylZ5gEHacU7sGnLtbNRXK5qTa0MTIrTSY0dKkhsoCsJHDGPm549hRlgeFZxQA3oWyzdP2VUGcpha/iHXUqZJwQtZVjiOmcVp1hZbpeZtnet5iJRbpYlHvlqBWQCnbwHDnzoqxWMDwoBndGJEu1So8d8xpDrKkIdTx7tRGM+1Bln0peoV3sk1RtLSILDrD6GQslzeUlTmTzUrbxz48zVgVjAoAb0pabla5d3cn/ClE6WZSO5WolGQE7TkeXOouPpa7xdOX+ypkwltT1yfhlKCgUh4nJVz5buQHGjjFZxQAYiwXoSdNOKMLZaUKS6A4rLhKQnKeHDgOvjWuJpzUNqnTo9onwk2ibIW+O9QrvopWcrCMcDk5IyRjPWjbA8KzQAsqyXEa4avaVRlREQEwzuWe9V8xVu5Y68qj9TaTm36VILyIA+kSuDcEqUiTDAAzjA48QTjOONHGB4UsCgPLQKWwknOBjJ60q90q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671910"/>
            <a:ext cx="14382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7400" y="4362223"/>
            <a:ext cx="14382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descr="http://www.fins.com/Finance/Images/Hellman-And-Friedman-LR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782" y="3790722"/>
            <a:ext cx="8572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4434" y="3026682"/>
            <a:ext cx="1112428" cy="94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410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Private Equity?</a:t>
            </a:r>
            <a:endParaRPr lang="en-US" dirty="0"/>
          </a:p>
        </p:txBody>
      </p:sp>
      <p:pic>
        <p:nvPicPr>
          <p:cNvPr id="4" name="Picture 7" descr="QuestionMark">
            <a:hlinkClick r:id="" action="ppaction://noaction"/>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0496" y="1371501"/>
            <a:ext cx="5486664" cy="411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031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57200" y="1142999"/>
            <a:ext cx="4114800" cy="25482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2000" dirty="0" smtClean="0">
              <a:solidFill>
                <a:schemeClr val="tx1"/>
              </a:solidFill>
            </a:endParaRPr>
          </a:p>
          <a:p>
            <a:pPr marL="285750" indent="-285750">
              <a:buFont typeface="Arial" pitchFamily="34" charset="0"/>
              <a:buChar char="•"/>
            </a:pPr>
            <a:r>
              <a:rPr lang="en-US" sz="2000" dirty="0" smtClean="0">
                <a:solidFill>
                  <a:schemeClr val="tx1"/>
                </a:solidFill>
              </a:rPr>
              <a:t>Cold calling</a:t>
            </a:r>
          </a:p>
          <a:p>
            <a:pPr marL="285750" indent="-285750">
              <a:buFont typeface="Arial" pitchFamily="34" charset="0"/>
              <a:buChar char="•"/>
            </a:pPr>
            <a:r>
              <a:rPr lang="en-US" sz="2000" dirty="0" smtClean="0">
                <a:solidFill>
                  <a:schemeClr val="tx1"/>
                </a:solidFill>
              </a:rPr>
              <a:t>Inbound solicitation</a:t>
            </a:r>
          </a:p>
          <a:p>
            <a:pPr marL="285750" indent="-285750">
              <a:buFont typeface="Arial" pitchFamily="34" charset="0"/>
              <a:buChar char="•"/>
            </a:pPr>
            <a:r>
              <a:rPr lang="en-US" sz="2000" dirty="0" smtClean="0">
                <a:solidFill>
                  <a:schemeClr val="tx1"/>
                </a:solidFill>
              </a:rPr>
              <a:t>Capital IQ</a:t>
            </a:r>
          </a:p>
          <a:p>
            <a:pPr marL="285750" indent="-285750">
              <a:buFont typeface="Arial" pitchFamily="34" charset="0"/>
              <a:buChar char="•"/>
            </a:pPr>
            <a:r>
              <a:rPr lang="en-US" sz="2000" dirty="0" smtClean="0">
                <a:solidFill>
                  <a:schemeClr val="tx1"/>
                </a:solidFill>
              </a:rPr>
              <a:t>General partner knowledge</a:t>
            </a:r>
          </a:p>
          <a:p>
            <a:pPr marL="285750" indent="-285750">
              <a:buFont typeface="Arial" pitchFamily="34" charset="0"/>
              <a:buChar char="•"/>
            </a:pPr>
            <a:r>
              <a:rPr lang="en-US" sz="2000" dirty="0" smtClean="0">
                <a:solidFill>
                  <a:schemeClr val="tx1"/>
                </a:solidFill>
              </a:rPr>
              <a:t>Auction memorandum</a:t>
            </a:r>
            <a:endParaRPr lang="en-US" sz="2000" dirty="0">
              <a:solidFill>
                <a:schemeClr val="tx1"/>
              </a:solidFill>
            </a:endParaRPr>
          </a:p>
        </p:txBody>
      </p:sp>
      <p:sp>
        <p:nvSpPr>
          <p:cNvPr id="2" name="Title 1"/>
          <p:cNvSpPr>
            <a:spLocks noGrp="1"/>
          </p:cNvSpPr>
          <p:nvPr>
            <p:ph type="title"/>
          </p:nvPr>
        </p:nvSpPr>
        <p:spPr/>
        <p:txBody>
          <a:bodyPr/>
          <a:lstStyle/>
          <a:p>
            <a:r>
              <a:rPr lang="en-US" dirty="0" smtClean="0"/>
              <a:t>Four Stages of Private Equity</a:t>
            </a:r>
            <a:endParaRPr lang="en-US" dirty="0"/>
          </a:p>
        </p:txBody>
      </p:sp>
      <p:sp>
        <p:nvSpPr>
          <p:cNvPr id="4" name="Rounded Rectangle 3"/>
          <p:cNvSpPr/>
          <p:nvPr/>
        </p:nvSpPr>
        <p:spPr>
          <a:xfrm>
            <a:off x="457200" y="871817"/>
            <a:ext cx="4114800" cy="6947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 Deal Sourcing</a:t>
            </a:r>
          </a:p>
        </p:txBody>
      </p:sp>
      <p:sp>
        <p:nvSpPr>
          <p:cNvPr id="18" name="Rounded Rectangle 17"/>
          <p:cNvSpPr/>
          <p:nvPr/>
        </p:nvSpPr>
        <p:spPr>
          <a:xfrm>
            <a:off x="4800600" y="1219198"/>
            <a:ext cx="4114800" cy="24792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2000" dirty="0" smtClean="0">
              <a:solidFill>
                <a:schemeClr val="tx1"/>
              </a:solidFill>
            </a:endParaRPr>
          </a:p>
          <a:p>
            <a:pPr marL="285750" indent="-285750">
              <a:buFont typeface="Arial" pitchFamily="34" charset="0"/>
              <a:buChar char="•"/>
            </a:pPr>
            <a:r>
              <a:rPr lang="en-US" sz="2000" dirty="0" smtClean="0">
                <a:solidFill>
                  <a:schemeClr val="tx1"/>
                </a:solidFill>
              </a:rPr>
              <a:t>Non-disclosure agreement</a:t>
            </a:r>
          </a:p>
          <a:p>
            <a:pPr marL="285750" indent="-285750">
              <a:buFont typeface="Arial" pitchFamily="34" charset="0"/>
              <a:buChar char="•"/>
            </a:pPr>
            <a:r>
              <a:rPr lang="en-US" sz="2000" dirty="0">
                <a:solidFill>
                  <a:schemeClr val="tx1"/>
                </a:solidFill>
              </a:rPr>
              <a:t>Letter of </a:t>
            </a:r>
            <a:r>
              <a:rPr lang="en-US" sz="2000" dirty="0" smtClean="0">
                <a:solidFill>
                  <a:schemeClr val="tx1"/>
                </a:solidFill>
              </a:rPr>
              <a:t>intent</a:t>
            </a:r>
          </a:p>
          <a:p>
            <a:pPr marL="285750" indent="-285750">
              <a:buFont typeface="Arial" pitchFamily="34" charset="0"/>
              <a:buChar char="•"/>
            </a:pPr>
            <a:r>
              <a:rPr lang="en-US" sz="2000" dirty="0" smtClean="0">
                <a:solidFill>
                  <a:schemeClr val="tx1"/>
                </a:solidFill>
              </a:rPr>
              <a:t>Lawyers</a:t>
            </a:r>
          </a:p>
          <a:p>
            <a:pPr marL="285750" indent="-285750">
              <a:buFont typeface="Arial" pitchFamily="34" charset="0"/>
              <a:buChar char="•"/>
            </a:pPr>
            <a:r>
              <a:rPr lang="en-US" sz="2000" dirty="0" smtClean="0">
                <a:solidFill>
                  <a:schemeClr val="tx1"/>
                </a:solidFill>
              </a:rPr>
              <a:t>Investment memorandum</a:t>
            </a:r>
          </a:p>
          <a:p>
            <a:pPr marL="285750" indent="-285750">
              <a:buFont typeface="Arial" pitchFamily="34" charset="0"/>
              <a:buChar char="•"/>
            </a:pPr>
            <a:r>
              <a:rPr lang="en-US" sz="2000" dirty="0" smtClean="0">
                <a:solidFill>
                  <a:schemeClr val="tx1"/>
                </a:solidFill>
              </a:rPr>
              <a:t>Valuation and models</a:t>
            </a:r>
          </a:p>
          <a:p>
            <a:pPr marL="285750" indent="-285750">
              <a:buFont typeface="Arial" pitchFamily="34" charset="0"/>
              <a:buChar char="•"/>
            </a:pPr>
            <a:r>
              <a:rPr lang="en-US" sz="2000" dirty="0" smtClean="0">
                <a:solidFill>
                  <a:schemeClr val="tx1"/>
                </a:solidFill>
              </a:rPr>
              <a:t>Talk with management</a:t>
            </a:r>
          </a:p>
        </p:txBody>
      </p:sp>
      <p:sp>
        <p:nvSpPr>
          <p:cNvPr id="19" name="Rounded Rectangle 18"/>
          <p:cNvSpPr/>
          <p:nvPr/>
        </p:nvSpPr>
        <p:spPr>
          <a:xfrm>
            <a:off x="4800600" y="879074"/>
            <a:ext cx="4114800" cy="6947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2) Due </a:t>
            </a:r>
            <a:r>
              <a:rPr lang="en-US" sz="2000" b="1" dirty="0" smtClean="0">
                <a:solidFill>
                  <a:schemeClr val="bg1"/>
                </a:solidFill>
              </a:rPr>
              <a:t>Diligence</a:t>
            </a:r>
            <a:endParaRPr lang="en-US" sz="2000" b="1" dirty="0">
              <a:solidFill>
                <a:schemeClr val="bg1"/>
              </a:solidFill>
            </a:endParaRPr>
          </a:p>
        </p:txBody>
      </p:sp>
      <p:sp>
        <p:nvSpPr>
          <p:cNvPr id="20" name="Rounded Rectangle 19"/>
          <p:cNvSpPr/>
          <p:nvPr/>
        </p:nvSpPr>
        <p:spPr>
          <a:xfrm>
            <a:off x="457200" y="4205509"/>
            <a:ext cx="4114800" cy="24792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2000" dirty="0" smtClean="0">
              <a:solidFill>
                <a:schemeClr val="tx1"/>
              </a:solidFill>
            </a:endParaRPr>
          </a:p>
          <a:p>
            <a:pPr marL="285750" indent="-285750">
              <a:buFont typeface="Arial" pitchFamily="34" charset="0"/>
              <a:buChar char="•"/>
            </a:pPr>
            <a:r>
              <a:rPr lang="en-US" sz="2000" dirty="0" smtClean="0">
                <a:solidFill>
                  <a:schemeClr val="tx1"/>
                </a:solidFill>
              </a:rPr>
              <a:t>Incentive alignment</a:t>
            </a:r>
          </a:p>
          <a:p>
            <a:pPr marL="285750" indent="-285750">
              <a:buFont typeface="Arial" pitchFamily="34" charset="0"/>
              <a:buChar char="•"/>
            </a:pPr>
            <a:r>
              <a:rPr lang="en-US" sz="2000" dirty="0" smtClean="0">
                <a:solidFill>
                  <a:schemeClr val="tx1"/>
                </a:solidFill>
              </a:rPr>
              <a:t>Cost-cutting</a:t>
            </a:r>
          </a:p>
          <a:p>
            <a:pPr marL="285750" indent="-285750">
              <a:buFont typeface="Arial" pitchFamily="34" charset="0"/>
              <a:buChar char="•"/>
            </a:pPr>
            <a:r>
              <a:rPr lang="en-US" sz="2000" dirty="0" smtClean="0">
                <a:solidFill>
                  <a:schemeClr val="tx1"/>
                </a:solidFill>
              </a:rPr>
              <a:t>Portfolio synergies</a:t>
            </a:r>
          </a:p>
          <a:p>
            <a:pPr marL="285750" indent="-285750">
              <a:buFont typeface="Arial" pitchFamily="34" charset="0"/>
              <a:buChar char="•"/>
            </a:pPr>
            <a:r>
              <a:rPr lang="en-US" sz="2000" dirty="0" smtClean="0">
                <a:solidFill>
                  <a:schemeClr val="tx1"/>
                </a:solidFill>
              </a:rPr>
              <a:t>New markets</a:t>
            </a:r>
          </a:p>
          <a:p>
            <a:pPr marL="285750" indent="-285750">
              <a:buFont typeface="Arial" pitchFamily="34" charset="0"/>
              <a:buChar char="•"/>
            </a:pPr>
            <a:r>
              <a:rPr lang="en-US" sz="2000" dirty="0" smtClean="0">
                <a:solidFill>
                  <a:schemeClr val="tx1"/>
                </a:solidFill>
              </a:rPr>
              <a:t>New management</a:t>
            </a:r>
          </a:p>
          <a:p>
            <a:pPr marL="285750" indent="-285750">
              <a:buFont typeface="Arial" pitchFamily="34" charset="0"/>
              <a:buChar char="•"/>
            </a:pPr>
            <a:r>
              <a:rPr lang="en-US" sz="2000" dirty="0" smtClean="0">
                <a:solidFill>
                  <a:schemeClr val="tx1"/>
                </a:solidFill>
              </a:rPr>
              <a:t>Recapitalization</a:t>
            </a:r>
          </a:p>
        </p:txBody>
      </p:sp>
      <p:sp>
        <p:nvSpPr>
          <p:cNvPr id="21" name="Rounded Rectangle 20"/>
          <p:cNvSpPr/>
          <p:nvPr/>
        </p:nvSpPr>
        <p:spPr>
          <a:xfrm>
            <a:off x="457200" y="3865385"/>
            <a:ext cx="4114800" cy="6947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3) Operation</a:t>
            </a:r>
          </a:p>
        </p:txBody>
      </p:sp>
      <p:sp>
        <p:nvSpPr>
          <p:cNvPr id="22" name="Rounded Rectangle 21"/>
          <p:cNvSpPr/>
          <p:nvPr/>
        </p:nvSpPr>
        <p:spPr>
          <a:xfrm>
            <a:off x="4724400" y="4230904"/>
            <a:ext cx="4114800" cy="24792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2000" dirty="0" smtClean="0">
              <a:solidFill>
                <a:schemeClr val="tx1"/>
              </a:solidFill>
            </a:endParaRPr>
          </a:p>
          <a:p>
            <a:pPr marL="285750" indent="-285750">
              <a:buFont typeface="Arial" pitchFamily="34" charset="0"/>
              <a:buChar char="•"/>
            </a:pPr>
            <a:r>
              <a:rPr lang="en-US" sz="2000" dirty="0" smtClean="0">
                <a:solidFill>
                  <a:schemeClr val="tx1"/>
                </a:solidFill>
              </a:rPr>
              <a:t>IPO</a:t>
            </a:r>
          </a:p>
          <a:p>
            <a:pPr marL="285750" indent="-285750">
              <a:buFont typeface="Arial" pitchFamily="34" charset="0"/>
              <a:buChar char="•"/>
            </a:pPr>
            <a:r>
              <a:rPr lang="en-US" sz="2000" dirty="0" smtClean="0">
                <a:solidFill>
                  <a:schemeClr val="tx1"/>
                </a:solidFill>
              </a:rPr>
              <a:t>Strategic buyer</a:t>
            </a:r>
          </a:p>
          <a:p>
            <a:pPr marL="285750" indent="-285750">
              <a:buFont typeface="Arial" pitchFamily="34" charset="0"/>
              <a:buChar char="•"/>
            </a:pPr>
            <a:r>
              <a:rPr lang="en-US" sz="2000" dirty="0" smtClean="0">
                <a:solidFill>
                  <a:schemeClr val="tx1"/>
                </a:solidFill>
              </a:rPr>
              <a:t>Financial buyer</a:t>
            </a:r>
          </a:p>
          <a:p>
            <a:pPr marL="285750" indent="-285750">
              <a:buFont typeface="Arial" pitchFamily="34" charset="0"/>
              <a:buChar char="•"/>
            </a:pPr>
            <a:r>
              <a:rPr lang="en-US" sz="2000" dirty="0" smtClean="0">
                <a:solidFill>
                  <a:schemeClr val="tx1"/>
                </a:solidFill>
              </a:rPr>
              <a:t>Management buyout</a:t>
            </a:r>
          </a:p>
          <a:p>
            <a:pPr marL="285750" indent="-285750">
              <a:buFont typeface="Arial" pitchFamily="34" charset="0"/>
              <a:buChar char="•"/>
            </a:pPr>
            <a:r>
              <a:rPr lang="en-US" sz="2000" dirty="0" smtClean="0">
                <a:solidFill>
                  <a:schemeClr val="tx1"/>
                </a:solidFill>
              </a:rPr>
              <a:t>Dividend recap (sort of)</a:t>
            </a:r>
          </a:p>
          <a:p>
            <a:pPr marL="285750" indent="-285750">
              <a:buFont typeface="Arial" pitchFamily="34" charset="0"/>
              <a:buChar char="•"/>
            </a:pPr>
            <a:r>
              <a:rPr lang="en-US" sz="2000" dirty="0" smtClean="0">
                <a:solidFill>
                  <a:schemeClr val="tx1"/>
                </a:solidFill>
              </a:rPr>
              <a:t>Liquidation</a:t>
            </a:r>
          </a:p>
        </p:txBody>
      </p:sp>
      <p:sp>
        <p:nvSpPr>
          <p:cNvPr id="23" name="Rounded Rectangle 22"/>
          <p:cNvSpPr/>
          <p:nvPr/>
        </p:nvSpPr>
        <p:spPr>
          <a:xfrm>
            <a:off x="4724400" y="3890780"/>
            <a:ext cx="4114800" cy="6947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4) Exit</a:t>
            </a:r>
          </a:p>
        </p:txBody>
      </p:sp>
    </p:spTree>
    <p:extLst>
      <p:ext uri="{BB962C8B-B14F-4D97-AF65-F5344CB8AC3E}">
        <p14:creationId xmlns:p14="http://schemas.microsoft.com/office/powerpoint/2010/main" val="87818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smtClean="0"/>
              <a:t>One Example Set of </a:t>
            </a:r>
            <a:r>
              <a:rPr lang="en-US" dirty="0"/>
              <a:t>Screening Criteria</a:t>
            </a:r>
          </a:p>
        </p:txBody>
      </p:sp>
      <p:sp>
        <p:nvSpPr>
          <p:cNvPr id="3" name="Content Placeholder 2"/>
          <p:cNvSpPr>
            <a:spLocks noGrp="1"/>
          </p:cNvSpPr>
          <p:nvPr>
            <p:ph idx="1"/>
          </p:nvPr>
        </p:nvSpPr>
        <p:spPr/>
        <p:txBody>
          <a:bodyPr>
            <a:normAutofit/>
          </a:bodyPr>
          <a:lstStyle/>
          <a:p>
            <a:r>
              <a:rPr lang="en-US" sz="2600" dirty="0" smtClean="0"/>
              <a:t>Mature Industry</a:t>
            </a:r>
          </a:p>
          <a:p>
            <a:r>
              <a:rPr lang="en-US" sz="2600" dirty="0" smtClean="0"/>
              <a:t>Strong, Stable Cash Flows</a:t>
            </a:r>
          </a:p>
          <a:p>
            <a:pPr lvl="1"/>
            <a:r>
              <a:rPr lang="en-US" sz="2600" dirty="0"/>
              <a:t>EBITDA margins 3</a:t>
            </a:r>
            <a:r>
              <a:rPr lang="en-US" sz="2600" dirty="0" smtClean="0"/>
              <a:t>0%</a:t>
            </a:r>
            <a:endParaRPr lang="en-US" sz="2600" dirty="0"/>
          </a:p>
          <a:p>
            <a:pPr lvl="1"/>
            <a:r>
              <a:rPr lang="en-US" sz="2600" dirty="0"/>
              <a:t>Gross margins greater </a:t>
            </a:r>
            <a:r>
              <a:rPr lang="en-US" sz="2600" dirty="0" smtClean="0"/>
              <a:t>60%</a:t>
            </a:r>
          </a:p>
          <a:p>
            <a:r>
              <a:rPr lang="en-US" sz="2600" dirty="0" smtClean="0"/>
              <a:t>Enterprise value greater than $50MM</a:t>
            </a:r>
          </a:p>
          <a:p>
            <a:r>
              <a:rPr lang="en-US" sz="2600" dirty="0" smtClean="0"/>
              <a:t>EBITDA multiple less than 9x</a:t>
            </a:r>
          </a:p>
          <a:p>
            <a:r>
              <a:rPr lang="en-US" sz="2600" dirty="0" smtClean="0"/>
              <a:t>Strong management team</a:t>
            </a:r>
          </a:p>
          <a:p>
            <a:pPr lvl="1"/>
            <a:endParaRPr lang="en-US" sz="2800" dirty="0"/>
          </a:p>
        </p:txBody>
      </p:sp>
      <p:sp>
        <p:nvSpPr>
          <p:cNvPr id="4" name="Rounded Rectangle 3"/>
          <p:cNvSpPr/>
          <p:nvPr/>
        </p:nvSpPr>
        <p:spPr>
          <a:xfrm>
            <a:off x="533400" y="5105400"/>
            <a:ext cx="8153400" cy="1371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Weakness in a particular area could be an opportunity to add value, or could indicate a bad deal</a:t>
            </a:r>
            <a:endParaRPr lang="en-US" sz="2800" dirty="0">
              <a:solidFill>
                <a:schemeClr val="bg1"/>
              </a:solidFill>
            </a:endParaRPr>
          </a:p>
        </p:txBody>
      </p:sp>
    </p:spTree>
    <p:extLst>
      <p:ext uri="{BB962C8B-B14F-4D97-AF65-F5344CB8AC3E}">
        <p14:creationId xmlns:p14="http://schemas.microsoft.com/office/powerpoint/2010/main" val="1410908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t>Two non-exclusive ways to get value from a deal</a:t>
            </a:r>
          </a:p>
        </p:txBody>
      </p:sp>
      <p:sp>
        <p:nvSpPr>
          <p:cNvPr id="3" name="Content Placeholder 2"/>
          <p:cNvSpPr>
            <a:spLocks noGrp="1"/>
          </p:cNvSpPr>
          <p:nvPr>
            <p:ph idx="1"/>
          </p:nvPr>
        </p:nvSpPr>
        <p:spPr>
          <a:xfrm>
            <a:off x="457200" y="1447800"/>
            <a:ext cx="8229600" cy="4525963"/>
          </a:xfrm>
        </p:spPr>
        <p:txBody>
          <a:bodyPr>
            <a:normAutofit/>
          </a:bodyPr>
          <a:lstStyle/>
          <a:p>
            <a:r>
              <a:rPr lang="en-US" sz="2400" b="1" dirty="0" smtClean="0"/>
              <a:t>Leverage</a:t>
            </a:r>
          </a:p>
          <a:p>
            <a:pPr lvl="1"/>
            <a:r>
              <a:rPr lang="en-US" sz="2400" dirty="0" smtClean="0"/>
              <a:t>Multiplies Equity Returns</a:t>
            </a:r>
          </a:p>
          <a:p>
            <a:pPr lvl="1"/>
            <a:r>
              <a:rPr lang="en-US" sz="2400" dirty="0" smtClean="0"/>
              <a:t>Offers Tax Advantages</a:t>
            </a:r>
          </a:p>
          <a:p>
            <a:pPr lvl="1"/>
            <a:r>
              <a:rPr lang="en-US" sz="2400" dirty="0" smtClean="0"/>
              <a:t>Aligns Management and Owner Incentives</a:t>
            </a:r>
          </a:p>
          <a:p>
            <a:pPr marL="457200" lvl="1" indent="0">
              <a:buNone/>
            </a:pPr>
            <a:endParaRPr lang="en-US" sz="2400" dirty="0" smtClean="0"/>
          </a:p>
          <a:p>
            <a:r>
              <a:rPr lang="en-US" sz="2400" b="1" dirty="0" smtClean="0"/>
              <a:t>Operational and Strategic Improvement</a:t>
            </a:r>
          </a:p>
          <a:p>
            <a:pPr lvl="1"/>
            <a:r>
              <a:rPr lang="en-US" sz="2400" dirty="0" smtClean="0"/>
              <a:t>New Management Team</a:t>
            </a:r>
          </a:p>
          <a:p>
            <a:pPr lvl="1"/>
            <a:r>
              <a:rPr lang="en-US" sz="2400" dirty="0" smtClean="0"/>
              <a:t>Portfolio </a:t>
            </a:r>
            <a:r>
              <a:rPr lang="en-US" sz="2400" dirty="0"/>
              <a:t>a</a:t>
            </a:r>
            <a:r>
              <a:rPr lang="en-US" sz="2400" dirty="0" smtClean="0"/>
              <a:t>cquisitions and capital structure changes</a:t>
            </a:r>
          </a:p>
          <a:p>
            <a:pPr lvl="1"/>
            <a:r>
              <a:rPr lang="en-US" sz="2400" dirty="0" smtClean="0"/>
              <a:t>Strategy </a:t>
            </a:r>
            <a:r>
              <a:rPr lang="en-US" sz="2400" dirty="0"/>
              <a:t>c</a:t>
            </a:r>
            <a:r>
              <a:rPr lang="en-US" sz="2400" dirty="0" smtClean="0"/>
              <a:t>hange and growth</a:t>
            </a:r>
          </a:p>
          <a:p>
            <a:pPr lvl="1"/>
            <a:r>
              <a:rPr lang="en-US" sz="2400" dirty="0" smtClean="0"/>
              <a:t>Increase in EBITDA multiples (due to growth)</a:t>
            </a:r>
          </a:p>
        </p:txBody>
      </p:sp>
    </p:spTree>
    <p:extLst>
      <p:ext uri="{BB962C8B-B14F-4D97-AF65-F5344CB8AC3E}">
        <p14:creationId xmlns:p14="http://schemas.microsoft.com/office/powerpoint/2010/main" val="4195836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54292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Example Deal: </a:t>
            </a:r>
            <a:r>
              <a:rPr lang="en-US" dirty="0" err="1" smtClean="0"/>
              <a:t>McBurger</a:t>
            </a:r>
            <a:r>
              <a:rPr lang="en-US" dirty="0" smtClean="0"/>
              <a:t> Co.</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447800"/>
            <a:ext cx="284328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962150" y="4038600"/>
            <a:ext cx="4133850" cy="268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40379" y="6154737"/>
            <a:ext cx="1231446" cy="268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05600" y="4336030"/>
            <a:ext cx="2229008" cy="1200329"/>
          </a:xfrm>
          <a:prstGeom prst="rect">
            <a:avLst/>
          </a:prstGeom>
          <a:noFill/>
          <a:ln w="28575">
            <a:solidFill>
              <a:schemeClr val="tx1"/>
            </a:solidFill>
          </a:ln>
        </p:spPr>
        <p:txBody>
          <a:bodyPr wrap="square" rtlCol="0">
            <a:spAutoFit/>
          </a:bodyPr>
          <a:lstStyle/>
          <a:p>
            <a:pPr algn="ctr"/>
            <a:r>
              <a:rPr lang="en-US" b="1" dirty="0" smtClean="0"/>
              <a:t>Reducing costs and improved operations creates value for investors</a:t>
            </a:r>
          </a:p>
        </p:txBody>
      </p:sp>
      <p:cxnSp>
        <p:nvCxnSpPr>
          <p:cNvPr id="17" name="Straight Arrow Connector 16"/>
          <p:cNvCxnSpPr>
            <a:stCxn id="8" idx="1"/>
          </p:cNvCxnSpPr>
          <p:nvPr/>
        </p:nvCxnSpPr>
        <p:spPr>
          <a:xfrm flipH="1">
            <a:off x="3200400" y="4936195"/>
            <a:ext cx="3505200" cy="1352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1"/>
          </p:cNvCxnSpPr>
          <p:nvPr/>
        </p:nvCxnSpPr>
        <p:spPr>
          <a:xfrm flipH="1" flipV="1">
            <a:off x="5943600" y="4306888"/>
            <a:ext cx="762000" cy="6293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738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54292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8823" y="685800"/>
            <a:ext cx="6591577" cy="685800"/>
          </a:xfrm>
        </p:spPr>
        <p:txBody>
          <a:bodyPr/>
          <a:lstStyle/>
          <a:p>
            <a:r>
              <a:rPr lang="en-US" dirty="0" smtClean="0"/>
              <a:t>PE Funds Use Leverage As Force Multiplier</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447800"/>
            <a:ext cx="284328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743200" y="5751512"/>
            <a:ext cx="3276600" cy="268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68954" y="6172200"/>
            <a:ext cx="1231446" cy="268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05600" y="4336030"/>
            <a:ext cx="2229008" cy="1200329"/>
          </a:xfrm>
          <a:prstGeom prst="rect">
            <a:avLst/>
          </a:prstGeom>
          <a:noFill/>
          <a:ln w="28575">
            <a:solidFill>
              <a:schemeClr val="tx1"/>
            </a:solidFill>
          </a:ln>
        </p:spPr>
        <p:txBody>
          <a:bodyPr wrap="square" rtlCol="0">
            <a:spAutoFit/>
          </a:bodyPr>
          <a:lstStyle/>
          <a:p>
            <a:pPr algn="ctr"/>
            <a:r>
              <a:rPr lang="en-US" b="1" dirty="0" smtClean="0"/>
              <a:t>Additional value comes from tax advantages and credit guarantees</a:t>
            </a:r>
          </a:p>
        </p:txBody>
      </p:sp>
      <p:cxnSp>
        <p:nvCxnSpPr>
          <p:cNvPr id="17" name="Straight Arrow Connector 16"/>
          <p:cNvCxnSpPr>
            <a:stCxn id="8" idx="1"/>
            <a:endCxn id="6" idx="6"/>
          </p:cNvCxnSpPr>
          <p:nvPr/>
        </p:nvCxnSpPr>
        <p:spPr>
          <a:xfrm flipH="1">
            <a:off x="6019800" y="4936195"/>
            <a:ext cx="685800" cy="9494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1"/>
          </p:cNvCxnSpPr>
          <p:nvPr/>
        </p:nvCxnSpPr>
        <p:spPr>
          <a:xfrm flipH="1">
            <a:off x="3200400" y="4936195"/>
            <a:ext cx="3505200" cy="13701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1"/>
          </p:cNvCxnSpPr>
          <p:nvPr/>
        </p:nvCxnSpPr>
        <p:spPr>
          <a:xfrm flipH="1" flipV="1">
            <a:off x="3200400" y="3218657"/>
            <a:ext cx="3505200" cy="17175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968954" y="3084512"/>
            <a:ext cx="1231446" cy="268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418823" y="152400"/>
            <a:ext cx="6591577"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mtClean="0"/>
              <a:t>Example Deal: McBurger Co.</a:t>
            </a:r>
            <a:endParaRPr lang="en-US" dirty="0"/>
          </a:p>
        </p:txBody>
      </p:sp>
    </p:spTree>
    <p:extLst>
      <p:ext uri="{BB962C8B-B14F-4D97-AF65-F5344CB8AC3E}">
        <p14:creationId xmlns:p14="http://schemas.microsoft.com/office/powerpoint/2010/main" val="1857017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Examples of LBOs</a:t>
            </a:r>
            <a:endParaRPr lang="en-US" dirty="0"/>
          </a:p>
        </p:txBody>
      </p:sp>
      <p:sp>
        <p:nvSpPr>
          <p:cNvPr id="3" name="Content Placeholder 2"/>
          <p:cNvSpPr>
            <a:spLocks noGrp="1"/>
          </p:cNvSpPr>
          <p:nvPr>
            <p:ph idx="1"/>
          </p:nvPr>
        </p:nvSpPr>
        <p:spPr>
          <a:xfrm>
            <a:off x="480268" y="1193193"/>
            <a:ext cx="4320332" cy="4525963"/>
          </a:xfrm>
        </p:spPr>
        <p:txBody>
          <a:bodyPr>
            <a:normAutofit/>
          </a:bodyPr>
          <a:lstStyle/>
          <a:p>
            <a:r>
              <a:rPr lang="en-US" b="1" dirty="0" smtClean="0"/>
              <a:t>KKR Acquisition of Nabisco</a:t>
            </a:r>
          </a:p>
          <a:p>
            <a:endParaRPr lang="en-US" b="1" dirty="0"/>
          </a:p>
          <a:p>
            <a:pPr marL="0" indent="0">
              <a:buNone/>
            </a:pPr>
            <a:endParaRPr lang="en-US" b="1" dirty="0" smtClean="0"/>
          </a:p>
          <a:p>
            <a:endParaRPr lang="en-US" b="1" dirty="0" smtClean="0"/>
          </a:p>
          <a:p>
            <a:endParaRPr lang="en-US" b="1" dirty="0"/>
          </a:p>
          <a:p>
            <a:endParaRPr lang="en-US" b="1" dirty="0" smtClean="0"/>
          </a:p>
          <a:p>
            <a:endParaRPr lang="en-US" b="1" dirty="0"/>
          </a:p>
          <a:p>
            <a:endParaRPr lang="en-US" b="1" dirty="0" smtClean="0"/>
          </a:p>
          <a:p>
            <a:endParaRPr lang="en-US" b="1" dirty="0" smtClean="0"/>
          </a:p>
          <a:p>
            <a:endParaRPr lang="en-US" b="1" dirty="0"/>
          </a:p>
          <a:p>
            <a:r>
              <a:rPr lang="en-US" b="1" dirty="0" smtClean="0"/>
              <a:t>Carlyle-led acquisition of Hertz</a:t>
            </a:r>
          </a:p>
          <a:p>
            <a:pPr marL="0" indent="0">
              <a:buNone/>
            </a:pPr>
            <a:endParaRPr lang="en-US" b="1" dirty="0" smtClean="0"/>
          </a:p>
          <a:p>
            <a:endParaRPr lang="en-US" dirty="0"/>
          </a:p>
          <a:p>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316849" y="1187262"/>
            <a:ext cx="432033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Bain-led buyout of Hospital Corp. of America</a:t>
            </a:r>
          </a:p>
          <a:p>
            <a:pPr marL="0" indent="0">
              <a:buFont typeface="Arial" pitchFamily="34" charset="0"/>
              <a:buNone/>
            </a:pPr>
            <a:endParaRPr lang="en-US" b="1" dirty="0"/>
          </a:p>
          <a:p>
            <a:pPr marL="0" indent="0">
              <a:buFont typeface="Arial" pitchFamily="34" charset="0"/>
              <a:buNone/>
            </a:pPr>
            <a:endParaRPr lang="en-US" b="1" dirty="0" smtClean="0"/>
          </a:p>
          <a:p>
            <a:endParaRPr lang="en-US" b="1" dirty="0" smtClean="0"/>
          </a:p>
          <a:p>
            <a:endParaRPr lang="en-US" b="1" dirty="0" smtClean="0"/>
          </a:p>
          <a:p>
            <a:endParaRPr lang="en-US" b="1" dirty="0" smtClean="0"/>
          </a:p>
          <a:p>
            <a:endParaRPr lang="en-US" b="1" dirty="0" smtClean="0"/>
          </a:p>
          <a:p>
            <a:endParaRPr lang="en-US" b="1" dirty="0"/>
          </a:p>
          <a:p>
            <a:r>
              <a:rPr lang="en-US" b="1" dirty="0" smtClean="0"/>
              <a:t>Blackstone acquisition of Hilton</a:t>
            </a:r>
          </a:p>
          <a:p>
            <a:endParaRPr lang="en-US" b="1" dirty="0"/>
          </a:p>
          <a:p>
            <a:endParaRPr lang="en-US" b="1"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86720"/>
            <a:ext cx="3657600" cy="223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059" y="1600200"/>
            <a:ext cx="1960141" cy="186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40" y="3962400"/>
            <a:ext cx="2085960" cy="267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984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Main Ways of Exiting a Deal</a:t>
            </a:r>
            <a:endParaRPr lang="en-US" dirty="0"/>
          </a:p>
        </p:txBody>
      </p:sp>
      <p:sp>
        <p:nvSpPr>
          <p:cNvPr id="3" name="Content Placeholder 2"/>
          <p:cNvSpPr>
            <a:spLocks noGrp="1"/>
          </p:cNvSpPr>
          <p:nvPr>
            <p:ph idx="1"/>
          </p:nvPr>
        </p:nvSpPr>
        <p:spPr>
          <a:xfrm>
            <a:off x="480268" y="1193193"/>
            <a:ext cx="8229600" cy="5512407"/>
          </a:xfrm>
        </p:spPr>
        <p:txBody>
          <a:bodyPr>
            <a:normAutofit fontScale="92500" lnSpcReduction="10000"/>
          </a:bodyPr>
          <a:lstStyle/>
          <a:p>
            <a:r>
              <a:rPr lang="en-US" sz="2200" b="1" dirty="0"/>
              <a:t>IPO the company</a:t>
            </a:r>
          </a:p>
          <a:p>
            <a:pPr lvl="1"/>
            <a:r>
              <a:rPr lang="en-US" sz="2200" dirty="0"/>
              <a:t>If there is no natural buyer, sell to the </a:t>
            </a:r>
            <a:r>
              <a:rPr lang="en-US" sz="2200" dirty="0" smtClean="0"/>
              <a:t>public</a:t>
            </a:r>
          </a:p>
          <a:p>
            <a:r>
              <a:rPr lang="en-US" sz="2200" b="1" dirty="0" smtClean="0"/>
              <a:t>Sell the company to a strategic</a:t>
            </a:r>
          </a:p>
          <a:p>
            <a:pPr lvl="1"/>
            <a:r>
              <a:rPr lang="en-US" sz="2200" dirty="0" smtClean="0"/>
              <a:t>Find a nice strategic buyer who wants your Widget Co for their supply chain</a:t>
            </a:r>
          </a:p>
          <a:p>
            <a:r>
              <a:rPr lang="en-US" sz="2200" b="1" dirty="0" smtClean="0"/>
              <a:t>Sell to a nice PE firm</a:t>
            </a:r>
          </a:p>
          <a:p>
            <a:pPr lvl="1"/>
            <a:r>
              <a:rPr lang="en-US" sz="2200" dirty="0" smtClean="0"/>
              <a:t>Usually less profitable than selling to a strategic since the PE firm won’t gain as much from control</a:t>
            </a:r>
          </a:p>
          <a:p>
            <a:r>
              <a:rPr lang="en-US" sz="2200" b="1" dirty="0" smtClean="0"/>
              <a:t>Management buyout</a:t>
            </a:r>
          </a:p>
          <a:p>
            <a:pPr lvl="1"/>
            <a:r>
              <a:rPr lang="en-US" sz="2200" dirty="0" smtClean="0"/>
              <a:t>Less profitable than a PE firm, not as common</a:t>
            </a:r>
          </a:p>
          <a:p>
            <a:r>
              <a:rPr lang="en-US" sz="2200" b="1" dirty="0" smtClean="0"/>
              <a:t>Dividend </a:t>
            </a:r>
            <a:r>
              <a:rPr lang="en-US" sz="2200" b="1" dirty="0"/>
              <a:t>r</a:t>
            </a:r>
            <a:r>
              <a:rPr lang="en-US" sz="2200" b="1" dirty="0" smtClean="0"/>
              <a:t>ecap</a:t>
            </a:r>
          </a:p>
          <a:p>
            <a:pPr lvl="1"/>
            <a:r>
              <a:rPr lang="en-US" sz="2200" dirty="0" smtClean="0"/>
              <a:t>Basically, re-LBO the company:  Take out more debt, and use it to pay a big dividend</a:t>
            </a:r>
          </a:p>
          <a:p>
            <a:r>
              <a:rPr lang="en-US" sz="2200" b="1" dirty="0" smtClean="0"/>
              <a:t>Liquidation</a:t>
            </a:r>
            <a:endParaRPr lang="en-US" sz="2200" b="1" dirty="0"/>
          </a:p>
          <a:p>
            <a:pPr lvl="1"/>
            <a:r>
              <a:rPr lang="en-US" sz="2200" dirty="0" smtClean="0"/>
              <a:t>Not always bad if profitable parts of business are sold and unprofitable parts liquidated</a:t>
            </a:r>
            <a:endParaRPr lang="en-US" sz="2200" dirty="0"/>
          </a:p>
          <a:p>
            <a:endParaRPr lang="en-US" sz="2200" dirty="0" smtClean="0"/>
          </a:p>
          <a:p>
            <a:pPr lvl="1"/>
            <a:endParaRPr lang="en-US" sz="2200" dirty="0" smtClean="0"/>
          </a:p>
          <a:p>
            <a:pPr lvl="1"/>
            <a:endParaRPr lang="en-US" sz="2200" dirty="0"/>
          </a:p>
        </p:txBody>
      </p:sp>
    </p:spTree>
    <p:extLst>
      <p:ext uri="{BB962C8B-B14F-4D97-AF65-F5344CB8AC3E}">
        <p14:creationId xmlns:p14="http://schemas.microsoft.com/office/powerpoint/2010/main" val="4230930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95879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Performance Terms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49042825"/>
              </p:ext>
            </p:extLst>
          </p:nvPr>
        </p:nvGraphicFramePr>
        <p:xfrm>
          <a:off x="457200" y="1295400"/>
          <a:ext cx="8458200" cy="3693160"/>
        </p:xfrm>
        <a:graphic>
          <a:graphicData uri="http://schemas.openxmlformats.org/drawingml/2006/table">
            <a:tbl>
              <a:tblPr firstRow="1" bandRow="1">
                <a:tableStyleId>{5C22544A-7EE6-4342-B048-85BDC9FD1C3A}</a:tableStyleId>
              </a:tblPr>
              <a:tblGrid>
                <a:gridCol w="2545672"/>
                <a:gridCol w="5912528"/>
              </a:tblGrid>
              <a:tr h="370840">
                <a:tc>
                  <a:txBody>
                    <a:bodyPr/>
                    <a:lstStyle/>
                    <a:p>
                      <a:r>
                        <a:rPr lang="en-US" dirty="0" smtClean="0"/>
                        <a:t>Term</a:t>
                      </a:r>
                      <a:endParaRPr lang="en-US" dirty="0"/>
                    </a:p>
                  </a:txBody>
                  <a:tcPr/>
                </a:tc>
                <a:tc>
                  <a:txBody>
                    <a:bodyPr/>
                    <a:lstStyle/>
                    <a:p>
                      <a:r>
                        <a:rPr lang="en-US" dirty="0" smtClean="0"/>
                        <a:t>Description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PIC</a:t>
                      </a:r>
                    </a:p>
                  </a:txBody>
                  <a:tcPr/>
                </a:tc>
                <a:tc>
                  <a:txBody>
                    <a:bodyPr/>
                    <a:lstStyle/>
                    <a:p>
                      <a:pPr marL="347663" lvl="1" indent="-231775">
                        <a:buFont typeface="Arial" pitchFamily="34" charset="0"/>
                        <a:buChar char="•"/>
                      </a:pPr>
                      <a:r>
                        <a:rPr lang="en-US" dirty="0" smtClean="0"/>
                        <a:t>Paid in Capital / Committed</a:t>
                      </a:r>
                      <a:r>
                        <a:rPr lang="en-US" baseline="0" dirty="0" smtClean="0"/>
                        <a:t> Capital</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DPI</a:t>
                      </a:r>
                    </a:p>
                  </a:txBody>
                  <a:tcPr/>
                </a:tc>
                <a:tc>
                  <a:txBody>
                    <a:bodyPr/>
                    <a:lstStyle/>
                    <a:p>
                      <a:pPr marL="347663" lvl="1" indent="-231775">
                        <a:buFont typeface="Arial" pitchFamily="34" charset="0"/>
                        <a:buChar char="•"/>
                      </a:pPr>
                      <a:r>
                        <a:rPr lang="en-US" dirty="0" smtClean="0"/>
                        <a:t>Net</a:t>
                      </a:r>
                      <a:r>
                        <a:rPr lang="en-US" baseline="0" dirty="0" smtClean="0"/>
                        <a:t> Distributions / Paid in Capital</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RVPI</a:t>
                      </a:r>
                    </a:p>
                  </a:txBody>
                  <a:tcPr/>
                </a:tc>
                <a:tc>
                  <a:txBody>
                    <a:bodyPr/>
                    <a:lstStyle/>
                    <a:p>
                      <a:pPr marL="347663" lvl="1" indent="-231775">
                        <a:buFont typeface="Arial" pitchFamily="34" charset="0"/>
                        <a:buChar char="•"/>
                      </a:pPr>
                      <a:r>
                        <a:rPr lang="en-US" dirty="0" smtClean="0"/>
                        <a:t>Residual</a:t>
                      </a:r>
                      <a:r>
                        <a:rPr lang="en-US" baseline="0" dirty="0" smtClean="0"/>
                        <a:t> Capital / Committed Capital</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TVPI</a:t>
                      </a:r>
                    </a:p>
                  </a:txBody>
                  <a:tcPr/>
                </a:tc>
                <a:tc>
                  <a:txBody>
                    <a:bodyPr/>
                    <a:lstStyle/>
                    <a:p>
                      <a:pPr marL="347663" lvl="1" indent="-231775">
                        <a:buFont typeface="Arial" pitchFamily="34" charset="0"/>
                        <a:buChar char="•"/>
                      </a:pPr>
                      <a:r>
                        <a:rPr lang="en-US" dirty="0" smtClean="0"/>
                        <a:t>(Residual</a:t>
                      </a:r>
                      <a:r>
                        <a:rPr lang="en-US" baseline="0" dirty="0" smtClean="0"/>
                        <a:t> Capital +Net Distributions)/Committed Capital</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IRR</a:t>
                      </a:r>
                    </a:p>
                  </a:txBody>
                  <a:tcPr/>
                </a:tc>
                <a:tc>
                  <a:txBody>
                    <a:bodyPr/>
                    <a:lstStyle/>
                    <a:p>
                      <a:pPr marL="347663" lvl="1" indent="-231775">
                        <a:buFont typeface="Arial" pitchFamily="34" charset="0"/>
                        <a:buChar char="•"/>
                      </a:pPr>
                      <a:r>
                        <a:rPr lang="en-US" dirty="0" smtClean="0"/>
                        <a:t>Invested Rate</a:t>
                      </a:r>
                      <a:r>
                        <a:rPr lang="en-US" baseline="0" dirty="0" smtClean="0"/>
                        <a:t> of Return, either gross or net</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Net</a:t>
                      </a:r>
                      <a:r>
                        <a:rPr lang="en-US" b="1" baseline="0" dirty="0" smtClean="0"/>
                        <a:t> IRR Benchmark</a:t>
                      </a:r>
                      <a:endParaRPr lang="en-US" b="1" dirty="0" smtClean="0"/>
                    </a:p>
                  </a:txBody>
                  <a:tcPr/>
                </a:tc>
                <a:tc>
                  <a:txBody>
                    <a:bodyPr/>
                    <a:lstStyle/>
                    <a:p>
                      <a:pPr marL="347663" lvl="1" indent="-231775">
                        <a:buFont typeface="Arial" pitchFamily="34" charset="0"/>
                        <a:buChar char="•"/>
                      </a:pPr>
                      <a:r>
                        <a:rPr lang="en-US" dirty="0" smtClean="0"/>
                        <a:t>Net IRR benched</a:t>
                      </a:r>
                      <a:r>
                        <a:rPr lang="en-US" baseline="0" dirty="0" smtClean="0"/>
                        <a:t> against peer groups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Pre-Money</a:t>
                      </a:r>
                    </a:p>
                  </a:txBody>
                  <a:tcPr/>
                </a:tc>
                <a:tc>
                  <a:txBody>
                    <a:bodyPr/>
                    <a:lstStyle/>
                    <a:p>
                      <a:pPr marL="347663" lvl="1" indent="-231775">
                        <a:buFont typeface="Arial" pitchFamily="34" charset="0"/>
                        <a:buChar char="•"/>
                      </a:pPr>
                      <a:r>
                        <a:rPr lang="en-US" dirty="0" smtClean="0"/>
                        <a:t>Value before investment</a:t>
                      </a:r>
                    </a:p>
                  </a:txBody>
                  <a:tcPr/>
                </a:tc>
              </a:tr>
              <a:tr h="726440">
                <a:tc>
                  <a:txBody>
                    <a:bodyPr/>
                    <a:lstStyle/>
                    <a:p>
                      <a:r>
                        <a:rPr lang="en-US" b="1" dirty="0" smtClean="0"/>
                        <a:t>Post-Money</a:t>
                      </a:r>
                      <a:endParaRPr lang="en-US" b="1" dirty="0"/>
                    </a:p>
                  </a:txBody>
                  <a:tcPr/>
                </a:tc>
                <a:tc>
                  <a:txBody>
                    <a:bodyPr/>
                    <a:lstStyle/>
                    <a:p>
                      <a:pPr marL="347663" lvl="1" indent="-231775">
                        <a:buFont typeface="Arial" pitchFamily="34" charset="0"/>
                        <a:buChar char="•"/>
                      </a:pPr>
                      <a:r>
                        <a:rPr lang="en-US" dirty="0" smtClean="0"/>
                        <a:t>Value after investment</a:t>
                      </a:r>
                    </a:p>
                    <a:p>
                      <a:pPr marL="347663" lvl="1" indent="-231775">
                        <a:buFont typeface="Arial" pitchFamily="34" charset="0"/>
                        <a:buChar char="•"/>
                      </a:pPr>
                      <a:r>
                        <a:rPr lang="en-US" dirty="0" smtClean="0"/>
                        <a:t>Discounted value of exit</a:t>
                      </a:r>
                    </a:p>
                  </a:txBody>
                  <a:tcPr/>
                </a:tc>
              </a:tr>
            </a:tbl>
          </a:graphicData>
        </a:graphic>
      </p:graphicFrame>
    </p:spTree>
    <p:extLst>
      <p:ext uri="{BB962C8B-B14F-4D97-AF65-F5344CB8AC3E}">
        <p14:creationId xmlns:p14="http://schemas.microsoft.com/office/powerpoint/2010/main" val="1276999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Risks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10259834"/>
              </p:ext>
            </p:extLst>
          </p:nvPr>
        </p:nvGraphicFramePr>
        <p:xfrm>
          <a:off x="457200" y="1295400"/>
          <a:ext cx="8458200" cy="5100320"/>
        </p:xfrm>
        <a:graphic>
          <a:graphicData uri="http://schemas.openxmlformats.org/drawingml/2006/table">
            <a:tbl>
              <a:tblPr firstRow="1" bandRow="1">
                <a:tableStyleId>{5C22544A-7EE6-4342-B048-85BDC9FD1C3A}</a:tableStyleId>
              </a:tblPr>
              <a:tblGrid>
                <a:gridCol w="2545672"/>
                <a:gridCol w="5912528"/>
              </a:tblGrid>
              <a:tr h="370840">
                <a:tc>
                  <a:txBody>
                    <a:bodyPr/>
                    <a:lstStyle/>
                    <a:p>
                      <a:r>
                        <a:rPr lang="en-US" dirty="0" smtClean="0"/>
                        <a:t>Term</a:t>
                      </a:r>
                      <a:endParaRPr lang="en-US" dirty="0"/>
                    </a:p>
                  </a:txBody>
                  <a:tcPr/>
                </a:tc>
                <a:tc>
                  <a:txBody>
                    <a:bodyPr/>
                    <a:lstStyle/>
                    <a:p>
                      <a:r>
                        <a:rPr lang="en-US" dirty="0" smtClean="0"/>
                        <a:t>Description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Liquidity Risk</a:t>
                      </a:r>
                    </a:p>
                  </a:txBody>
                  <a:tcPr/>
                </a:tc>
                <a:tc>
                  <a:txBody>
                    <a:bodyPr/>
                    <a:lstStyle/>
                    <a:p>
                      <a:pPr marL="347663" lvl="1" indent="-231775">
                        <a:buFont typeface="Arial" pitchFamily="34" charset="0"/>
                        <a:buChar char="•"/>
                      </a:pPr>
                      <a:r>
                        <a:rPr lang="en-US" dirty="0" smtClean="0"/>
                        <a:t>Risk of not being able to find a good exit</a:t>
                      </a:r>
                    </a:p>
                  </a:txBody>
                  <a:tcPr/>
                </a:tc>
              </a:tr>
              <a:tr h="726440">
                <a:tc>
                  <a:txBody>
                    <a:bodyPr/>
                    <a:lstStyle/>
                    <a:p>
                      <a:r>
                        <a:rPr lang="en-US" b="1" dirty="0" smtClean="0"/>
                        <a:t>Valuation Risk</a:t>
                      </a:r>
                      <a:endParaRPr lang="en-US" b="1" dirty="0"/>
                    </a:p>
                  </a:txBody>
                  <a:tcPr/>
                </a:tc>
                <a:tc>
                  <a:txBody>
                    <a:bodyPr/>
                    <a:lstStyle/>
                    <a:p>
                      <a:pPr marL="347663" lvl="1" indent="-231775">
                        <a:buFont typeface="Arial" pitchFamily="34" charset="0"/>
                        <a:buChar char="•"/>
                      </a:pPr>
                      <a:r>
                        <a:rPr lang="en-US" dirty="0" smtClean="0"/>
                        <a:t>Subjective, unobtainable inputs used in valuation</a:t>
                      </a:r>
                    </a:p>
                  </a:txBody>
                  <a:tcPr/>
                </a:tc>
              </a:tr>
              <a:tr h="726440">
                <a:tc>
                  <a:txBody>
                    <a:bodyPr/>
                    <a:lstStyle/>
                    <a:p>
                      <a:r>
                        <a:rPr lang="en-US" b="1" dirty="0" smtClean="0"/>
                        <a:t>Competitive Risk</a:t>
                      </a:r>
                      <a:endParaRPr lang="en-US" b="1" dirty="0"/>
                    </a:p>
                  </a:txBody>
                  <a:tcPr/>
                </a:tc>
                <a:tc>
                  <a:txBody>
                    <a:bodyPr/>
                    <a:lstStyle/>
                    <a:p>
                      <a:pPr marL="347663" lvl="1" indent="-231775">
                        <a:buFont typeface="Arial" pitchFamily="34" charset="0"/>
                        <a:buChar char="•"/>
                      </a:pPr>
                      <a:r>
                        <a:rPr lang="en-US" dirty="0" smtClean="0"/>
                        <a:t>Too many firms chasing too few deals</a:t>
                      </a:r>
                    </a:p>
                  </a:txBody>
                  <a:tcPr/>
                </a:tc>
              </a:tr>
              <a:tr h="726440">
                <a:tc>
                  <a:txBody>
                    <a:bodyPr/>
                    <a:lstStyle/>
                    <a:p>
                      <a:r>
                        <a:rPr lang="en-US" b="1" dirty="0" smtClean="0"/>
                        <a:t>Agency Risk</a:t>
                      </a:r>
                      <a:endParaRPr lang="en-US" b="1" dirty="0"/>
                    </a:p>
                  </a:txBody>
                  <a:tcPr/>
                </a:tc>
                <a:tc>
                  <a:txBody>
                    <a:bodyPr/>
                    <a:lstStyle/>
                    <a:p>
                      <a:pPr marL="347663" lvl="1" indent="-231775">
                        <a:buFont typeface="Arial" pitchFamily="34" charset="0"/>
                        <a:buChar char="•"/>
                      </a:pPr>
                      <a:r>
                        <a:rPr lang="en-US" dirty="0" smtClean="0"/>
                        <a:t>Fund</a:t>
                      </a:r>
                      <a:r>
                        <a:rPr lang="en-US" baseline="0" dirty="0" smtClean="0"/>
                        <a:t> </a:t>
                      </a:r>
                      <a:r>
                        <a:rPr lang="en-US" dirty="0" smtClean="0"/>
                        <a:t>management does not act in LP</a:t>
                      </a:r>
                      <a:r>
                        <a:rPr lang="en-US" baseline="0" dirty="0" smtClean="0"/>
                        <a:t> interests </a:t>
                      </a:r>
                    </a:p>
                    <a:p>
                      <a:pPr marL="347663" lvl="1" indent="-231775">
                        <a:buFont typeface="Arial" pitchFamily="34" charset="0"/>
                        <a:buChar char="•"/>
                      </a:pPr>
                      <a:r>
                        <a:rPr lang="en-US" baseline="0" dirty="0" smtClean="0"/>
                        <a:t>Portfolio company does not act in fund interest</a:t>
                      </a:r>
                      <a:endParaRPr lang="en-US" dirty="0" smtClean="0"/>
                    </a:p>
                  </a:txBody>
                  <a:tcPr/>
                </a:tc>
              </a:tr>
              <a:tr h="726440">
                <a:tc>
                  <a:txBody>
                    <a:bodyPr/>
                    <a:lstStyle/>
                    <a:p>
                      <a:r>
                        <a:rPr lang="en-US" b="1" dirty="0" smtClean="0"/>
                        <a:t>Regulatory Risk</a:t>
                      </a:r>
                      <a:endParaRPr lang="en-US" b="1" dirty="0"/>
                    </a:p>
                  </a:txBody>
                  <a:tcPr/>
                </a:tc>
                <a:tc>
                  <a:txBody>
                    <a:bodyPr/>
                    <a:lstStyle/>
                    <a:p>
                      <a:pPr marL="347663" lvl="1" indent="-231775">
                        <a:buFont typeface="Arial" pitchFamily="34" charset="0"/>
                        <a:buChar char="•"/>
                      </a:pPr>
                      <a:r>
                        <a:rPr lang="en-US" dirty="0" smtClean="0"/>
                        <a:t>Adverse impact of government and taxes</a:t>
                      </a:r>
                    </a:p>
                  </a:txBody>
                  <a:tcPr/>
                </a:tc>
              </a:tr>
              <a:tr h="726440">
                <a:tc>
                  <a:txBody>
                    <a:bodyPr/>
                    <a:lstStyle/>
                    <a:p>
                      <a:r>
                        <a:rPr lang="en-US" b="1" dirty="0" smtClean="0"/>
                        <a:t>Diversification Risk</a:t>
                      </a:r>
                      <a:endParaRPr lang="en-US" b="1" dirty="0"/>
                    </a:p>
                  </a:txBody>
                  <a:tcPr/>
                </a:tc>
                <a:tc>
                  <a:txBody>
                    <a:bodyPr/>
                    <a:lstStyle/>
                    <a:p>
                      <a:pPr marL="347663" lvl="1" indent="-231775">
                        <a:buFont typeface="Arial" pitchFamily="34" charset="0"/>
                        <a:buChar char="•"/>
                      </a:pPr>
                      <a:r>
                        <a:rPr lang="en-US" dirty="0" smtClean="0"/>
                        <a:t>Investments are poorly diversified</a:t>
                      </a:r>
                    </a:p>
                  </a:txBody>
                  <a:tcPr/>
                </a:tc>
              </a:tr>
              <a:tr h="726440">
                <a:tc>
                  <a:txBody>
                    <a:bodyPr/>
                    <a:lstStyle/>
                    <a:p>
                      <a:r>
                        <a:rPr lang="en-US" b="1" dirty="0" smtClean="0"/>
                        <a:t>Market Risk</a:t>
                      </a:r>
                      <a:endParaRPr lang="en-US" b="1" dirty="0"/>
                    </a:p>
                  </a:txBody>
                  <a:tcPr/>
                </a:tc>
                <a:tc>
                  <a:txBody>
                    <a:bodyPr/>
                    <a:lstStyle/>
                    <a:p>
                      <a:pPr marL="347663" lvl="1" indent="-231775">
                        <a:buFont typeface="Arial" pitchFamily="34" charset="0"/>
                        <a:buChar char="•"/>
                      </a:pPr>
                      <a:r>
                        <a:rPr lang="en-US" dirty="0" smtClean="0"/>
                        <a:t>PE investments have a high beta, particularly with leverage</a:t>
                      </a:r>
                    </a:p>
                  </a:txBody>
                  <a:tcPr/>
                </a:tc>
              </a:tr>
            </a:tbl>
          </a:graphicData>
        </a:graphic>
      </p:graphicFrame>
    </p:spTree>
    <p:extLst>
      <p:ext uri="{BB962C8B-B14F-4D97-AF65-F5344CB8AC3E}">
        <p14:creationId xmlns:p14="http://schemas.microsoft.com/office/powerpoint/2010/main" val="2612029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a:lnSpc>
                <a:spcPct val="200000"/>
              </a:lnSpc>
            </a:pPr>
            <a:r>
              <a:rPr lang="en-US" sz="2400" b="1" dirty="0" smtClean="0"/>
              <a:t>Discussion</a:t>
            </a:r>
          </a:p>
          <a:p>
            <a:pPr>
              <a:lnSpc>
                <a:spcPct val="200000"/>
              </a:lnSpc>
            </a:pPr>
            <a:r>
              <a:rPr lang="en-US" sz="2400" b="1" dirty="0" smtClean="0"/>
              <a:t>Introductions</a:t>
            </a:r>
          </a:p>
          <a:p>
            <a:pPr>
              <a:lnSpc>
                <a:spcPct val="200000"/>
              </a:lnSpc>
            </a:pPr>
            <a:r>
              <a:rPr lang="en-US" sz="2400" b="1" dirty="0" smtClean="0"/>
              <a:t>Calendar</a:t>
            </a:r>
          </a:p>
          <a:p>
            <a:pPr>
              <a:lnSpc>
                <a:spcPct val="200000"/>
              </a:lnSpc>
            </a:pPr>
            <a:r>
              <a:rPr lang="en-US" sz="2400" b="1" dirty="0" smtClean="0"/>
              <a:t>Lloyd</a:t>
            </a:r>
          </a:p>
          <a:p>
            <a:pPr>
              <a:lnSpc>
                <a:spcPct val="200000"/>
              </a:lnSpc>
            </a:pPr>
            <a:r>
              <a:rPr lang="en-US" sz="2400" b="1" dirty="0" smtClean="0"/>
              <a:t>Q&amp;A</a:t>
            </a:r>
            <a:endParaRPr lang="en-US" sz="2400" b="1" dirty="0"/>
          </a:p>
        </p:txBody>
      </p:sp>
    </p:spTree>
    <p:extLst>
      <p:ext uri="{BB962C8B-B14F-4D97-AF65-F5344CB8AC3E}">
        <p14:creationId xmlns:p14="http://schemas.microsoft.com/office/powerpoint/2010/main" val="4128050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VC Terms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9627385"/>
              </p:ext>
            </p:extLst>
          </p:nvPr>
        </p:nvGraphicFramePr>
        <p:xfrm>
          <a:off x="457200" y="1295400"/>
          <a:ext cx="8458200" cy="2921000"/>
        </p:xfrm>
        <a:graphic>
          <a:graphicData uri="http://schemas.openxmlformats.org/drawingml/2006/table">
            <a:tbl>
              <a:tblPr firstRow="1" bandRow="1">
                <a:tableStyleId>{5C22544A-7EE6-4342-B048-85BDC9FD1C3A}</a:tableStyleId>
              </a:tblPr>
              <a:tblGrid>
                <a:gridCol w="2545672"/>
                <a:gridCol w="5912528"/>
              </a:tblGrid>
              <a:tr h="370840">
                <a:tc>
                  <a:txBody>
                    <a:bodyPr/>
                    <a:lstStyle/>
                    <a:p>
                      <a:r>
                        <a:rPr lang="en-US" dirty="0" smtClean="0"/>
                        <a:t>Term</a:t>
                      </a:r>
                      <a:endParaRPr lang="en-US" dirty="0"/>
                    </a:p>
                  </a:txBody>
                  <a:tcPr/>
                </a:tc>
                <a:tc>
                  <a:txBody>
                    <a:bodyPr/>
                    <a:lstStyle/>
                    <a:p>
                      <a:r>
                        <a:rPr lang="en-US" dirty="0" smtClean="0"/>
                        <a:t>Description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Pre-Money</a:t>
                      </a:r>
                    </a:p>
                  </a:txBody>
                  <a:tcPr/>
                </a:tc>
                <a:tc>
                  <a:txBody>
                    <a:bodyPr/>
                    <a:lstStyle/>
                    <a:p>
                      <a:pPr marL="347663" lvl="1" indent="-231775">
                        <a:buFont typeface="Arial" pitchFamily="34" charset="0"/>
                        <a:buChar char="•"/>
                      </a:pPr>
                      <a:r>
                        <a:rPr lang="en-US" dirty="0" smtClean="0"/>
                        <a:t>Value before investment</a:t>
                      </a:r>
                    </a:p>
                  </a:txBody>
                  <a:tcPr/>
                </a:tc>
              </a:tr>
              <a:tr h="726440">
                <a:tc>
                  <a:txBody>
                    <a:bodyPr/>
                    <a:lstStyle/>
                    <a:p>
                      <a:r>
                        <a:rPr lang="en-US" b="1" dirty="0" smtClean="0"/>
                        <a:t>Post-Money</a:t>
                      </a:r>
                      <a:endParaRPr lang="en-US" b="1" dirty="0"/>
                    </a:p>
                  </a:txBody>
                  <a:tcPr/>
                </a:tc>
                <a:tc>
                  <a:txBody>
                    <a:bodyPr/>
                    <a:lstStyle/>
                    <a:p>
                      <a:pPr marL="347663" lvl="1" indent="-231775">
                        <a:buFont typeface="Arial" pitchFamily="34" charset="0"/>
                        <a:buChar char="•"/>
                      </a:pPr>
                      <a:r>
                        <a:rPr lang="en-US" dirty="0" smtClean="0"/>
                        <a:t>Value after investment</a:t>
                      </a:r>
                    </a:p>
                    <a:p>
                      <a:pPr marL="347663" lvl="1" indent="-231775">
                        <a:buFont typeface="Arial" pitchFamily="34" charset="0"/>
                        <a:buChar char="•"/>
                      </a:pPr>
                      <a:r>
                        <a:rPr lang="en-US" dirty="0" smtClean="0"/>
                        <a:t>Discounted value of exit</a:t>
                      </a:r>
                    </a:p>
                  </a:txBody>
                  <a:tcPr/>
                </a:tc>
              </a:tr>
              <a:tr h="726440">
                <a:tc>
                  <a:txBody>
                    <a:bodyPr/>
                    <a:lstStyle/>
                    <a:p>
                      <a:r>
                        <a:rPr lang="en-US" b="1" dirty="0" smtClean="0"/>
                        <a:t>Fractional Ownership</a:t>
                      </a:r>
                      <a:endParaRPr lang="en-US" b="1" dirty="0"/>
                    </a:p>
                  </a:txBody>
                  <a:tcPr/>
                </a:tc>
                <a:tc>
                  <a:txBody>
                    <a:bodyPr/>
                    <a:lstStyle/>
                    <a:p>
                      <a:pPr marL="347663" lvl="1" indent="-231775">
                        <a:buFont typeface="Arial" pitchFamily="34" charset="0"/>
                        <a:buChar char="•"/>
                      </a:pPr>
                      <a:r>
                        <a:rPr lang="en-US" dirty="0" smtClean="0"/>
                        <a:t>Shares to firm = (Investment/Post)*(1-Investment/Post)</a:t>
                      </a:r>
                    </a:p>
                  </a:txBody>
                  <a:tcPr/>
                </a:tc>
              </a:tr>
              <a:tr h="726440">
                <a:tc>
                  <a:txBody>
                    <a:bodyPr/>
                    <a:lstStyle/>
                    <a:p>
                      <a:r>
                        <a:rPr lang="en-US" b="1" dirty="0" smtClean="0"/>
                        <a:t>Risk-adjusted Discount</a:t>
                      </a:r>
                      <a:endParaRPr lang="en-US" b="1" dirty="0"/>
                    </a:p>
                  </a:txBody>
                  <a:tcPr/>
                </a:tc>
                <a:tc>
                  <a:txBody>
                    <a:bodyPr/>
                    <a:lstStyle/>
                    <a:p>
                      <a:pPr marL="347663" lvl="1" indent="-231775">
                        <a:buFont typeface="Arial" pitchFamily="34" charset="0"/>
                        <a:buChar char="•"/>
                      </a:pPr>
                      <a:r>
                        <a:rPr lang="en-US" dirty="0" smtClean="0"/>
                        <a:t>R=(1+r)/(1-p(failure))</a:t>
                      </a:r>
                      <a:r>
                        <a:rPr lang="en-US" baseline="0" dirty="0" smtClean="0"/>
                        <a:t> - 1</a:t>
                      </a:r>
                      <a:endParaRPr lang="en-US" dirty="0" smtClean="0"/>
                    </a:p>
                  </a:txBody>
                  <a:tcPr/>
                </a:tc>
              </a:tr>
            </a:tbl>
          </a:graphicData>
        </a:graphic>
      </p:graphicFrame>
    </p:spTree>
    <p:extLst>
      <p:ext uri="{BB962C8B-B14F-4D97-AF65-F5344CB8AC3E}">
        <p14:creationId xmlns:p14="http://schemas.microsoft.com/office/powerpoint/2010/main" val="1179388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Other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9542652"/>
              </p:ext>
            </p:extLst>
          </p:nvPr>
        </p:nvGraphicFramePr>
        <p:xfrm>
          <a:off x="457200" y="1295400"/>
          <a:ext cx="8458200" cy="4373880"/>
        </p:xfrm>
        <a:graphic>
          <a:graphicData uri="http://schemas.openxmlformats.org/drawingml/2006/table">
            <a:tbl>
              <a:tblPr firstRow="1" bandRow="1">
                <a:tableStyleId>{5C22544A-7EE6-4342-B048-85BDC9FD1C3A}</a:tableStyleId>
              </a:tblPr>
              <a:tblGrid>
                <a:gridCol w="2545672"/>
                <a:gridCol w="5912528"/>
              </a:tblGrid>
              <a:tr h="370840">
                <a:tc>
                  <a:txBody>
                    <a:bodyPr/>
                    <a:lstStyle/>
                    <a:p>
                      <a:r>
                        <a:rPr lang="en-US" dirty="0" smtClean="0"/>
                        <a:t>Term</a:t>
                      </a:r>
                      <a:endParaRPr lang="en-US" dirty="0"/>
                    </a:p>
                  </a:txBody>
                  <a:tcPr/>
                </a:tc>
                <a:tc>
                  <a:txBody>
                    <a:bodyPr/>
                    <a:lstStyle/>
                    <a:p>
                      <a:r>
                        <a:rPr lang="en-US" dirty="0" smtClean="0"/>
                        <a:t>Description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Ratchet</a:t>
                      </a:r>
                    </a:p>
                  </a:txBody>
                  <a:tcPr/>
                </a:tc>
                <a:tc>
                  <a:txBody>
                    <a:bodyPr/>
                    <a:lstStyle/>
                    <a:p>
                      <a:pPr marL="347663" lvl="1" indent="-231775">
                        <a:buFont typeface="Arial" pitchFamily="34" charset="0"/>
                        <a:buChar char="•"/>
                      </a:pPr>
                      <a:r>
                        <a:rPr lang="en-US" dirty="0" smtClean="0"/>
                        <a:t>Management equity increases</a:t>
                      </a:r>
                      <a:r>
                        <a:rPr lang="en-US" baseline="0" dirty="0" smtClean="0"/>
                        <a:t> with performance</a:t>
                      </a:r>
                      <a:endParaRPr lang="en-US" dirty="0" smtClean="0"/>
                    </a:p>
                  </a:txBody>
                  <a:tcPr/>
                </a:tc>
              </a:tr>
              <a:tr h="726440">
                <a:tc>
                  <a:txBody>
                    <a:bodyPr/>
                    <a:lstStyle/>
                    <a:p>
                      <a:r>
                        <a:rPr lang="en-US" b="1" dirty="0" smtClean="0"/>
                        <a:t>Right of First Refusal</a:t>
                      </a:r>
                      <a:endParaRPr lang="en-US" b="1" dirty="0"/>
                    </a:p>
                  </a:txBody>
                  <a:tcPr/>
                </a:tc>
                <a:tc>
                  <a:txBody>
                    <a:bodyPr/>
                    <a:lstStyle/>
                    <a:p>
                      <a:pPr marL="347663" lvl="1" indent="-231775">
                        <a:buFont typeface="Arial" pitchFamily="34" charset="0"/>
                        <a:buChar char="•"/>
                      </a:pPr>
                      <a:r>
                        <a:rPr lang="en-US" dirty="0" smtClean="0"/>
                        <a:t>Firm</a:t>
                      </a:r>
                      <a:r>
                        <a:rPr lang="en-US" baseline="0" dirty="0" smtClean="0"/>
                        <a:t> gets right to buy share to be sold at the selling price</a:t>
                      </a:r>
                      <a:endParaRPr lang="en-US" dirty="0" smtClean="0"/>
                    </a:p>
                  </a:txBody>
                  <a:tcPr/>
                </a:tc>
              </a:tr>
              <a:tr h="726440">
                <a:tc>
                  <a:txBody>
                    <a:bodyPr/>
                    <a:lstStyle/>
                    <a:p>
                      <a:r>
                        <a:rPr lang="en-US" b="1" dirty="0" smtClean="0"/>
                        <a:t>Vintage</a:t>
                      </a:r>
                      <a:endParaRPr lang="en-US" b="1" dirty="0"/>
                    </a:p>
                  </a:txBody>
                  <a:tcPr/>
                </a:tc>
                <a:tc>
                  <a:txBody>
                    <a:bodyPr/>
                    <a:lstStyle/>
                    <a:p>
                      <a:pPr marL="347663" lvl="1" indent="-231775">
                        <a:buFont typeface="Arial" pitchFamily="34" charset="0"/>
                        <a:buChar char="•"/>
                      </a:pPr>
                      <a:r>
                        <a:rPr lang="en-US" dirty="0" smtClean="0"/>
                        <a:t>Year of fund inception</a:t>
                      </a:r>
                    </a:p>
                  </a:txBody>
                  <a:tcPr/>
                </a:tc>
              </a:tr>
              <a:tr h="726440">
                <a:tc>
                  <a:txBody>
                    <a:bodyPr/>
                    <a:lstStyle/>
                    <a:p>
                      <a:r>
                        <a:rPr lang="en-US" b="1" dirty="0" smtClean="0"/>
                        <a:t>Tag-along, Drag-along</a:t>
                      </a:r>
                      <a:endParaRPr lang="en-US" b="1" dirty="0"/>
                    </a:p>
                  </a:txBody>
                  <a:tcPr/>
                </a:tc>
                <a:tc>
                  <a:txBody>
                    <a:bodyPr/>
                    <a:lstStyle/>
                    <a:p>
                      <a:pPr marL="347663" lvl="1" indent="-231775">
                        <a:buFont typeface="Arial" pitchFamily="34" charset="0"/>
                        <a:buChar char="•"/>
                      </a:pPr>
                      <a:r>
                        <a:rPr lang="en-US" dirty="0" smtClean="0"/>
                        <a:t>When acquirer takes control, offer is extended to all other shareholders</a:t>
                      </a:r>
                    </a:p>
                  </a:txBody>
                  <a:tcPr/>
                </a:tc>
              </a:tr>
              <a:tr h="726440">
                <a:tc>
                  <a:txBody>
                    <a:bodyPr/>
                    <a:lstStyle/>
                    <a:p>
                      <a:r>
                        <a:rPr lang="en-US" b="1" dirty="0" smtClean="0"/>
                        <a:t>NAV</a:t>
                      </a:r>
                      <a:endParaRPr lang="en-US" b="1" dirty="0"/>
                    </a:p>
                  </a:txBody>
                  <a:tcPr/>
                </a:tc>
                <a:tc>
                  <a:txBody>
                    <a:bodyPr/>
                    <a:lstStyle/>
                    <a:p>
                      <a:pPr marL="347663" lvl="1" indent="-231775">
                        <a:buFont typeface="Arial" pitchFamily="34" charset="0"/>
                        <a:buChar char="•"/>
                      </a:pPr>
                      <a:r>
                        <a:rPr lang="en-US" dirty="0" smtClean="0"/>
                        <a:t>Net asset value, determined using variable</a:t>
                      </a:r>
                      <a:r>
                        <a:rPr lang="en-US" baseline="0" dirty="0" smtClean="0"/>
                        <a:t> valuation techniques, excluding undrawn </a:t>
                      </a:r>
                      <a:r>
                        <a:rPr lang="en-US" baseline="0" dirty="0" err="1" smtClean="0"/>
                        <a:t>committments</a:t>
                      </a:r>
                      <a:endParaRPr lang="en-US" dirty="0" smtClean="0"/>
                    </a:p>
                  </a:txBody>
                  <a:tcPr/>
                </a:tc>
              </a:tr>
              <a:tr h="726440">
                <a:tc>
                  <a:txBody>
                    <a:bodyPr/>
                    <a:lstStyle/>
                    <a:p>
                      <a:r>
                        <a:rPr lang="en-US" b="1" dirty="0" smtClean="0"/>
                        <a:t>Placement</a:t>
                      </a:r>
                      <a:endParaRPr lang="en-US" b="1" dirty="0"/>
                    </a:p>
                  </a:txBody>
                  <a:tcPr/>
                </a:tc>
                <a:tc>
                  <a:txBody>
                    <a:bodyPr/>
                    <a:lstStyle/>
                    <a:p>
                      <a:pPr marL="347663" lvl="1" indent="-231775">
                        <a:buFont typeface="Arial" pitchFamily="34" charset="0"/>
                        <a:buChar char="•"/>
                      </a:pPr>
                      <a:r>
                        <a:rPr lang="en-US" dirty="0" smtClean="0"/>
                        <a:t>Shares of fund sold by</a:t>
                      </a:r>
                      <a:r>
                        <a:rPr lang="en-US" baseline="0" dirty="0" smtClean="0"/>
                        <a:t> agent, who charges usually 2%</a:t>
                      </a:r>
                      <a:endParaRPr lang="en-US" dirty="0" smtClean="0"/>
                    </a:p>
                  </a:txBody>
                  <a:tcPr/>
                </a:tc>
              </a:tr>
            </a:tbl>
          </a:graphicData>
        </a:graphic>
      </p:graphicFrame>
    </p:spTree>
    <p:extLst>
      <p:ext uri="{BB962C8B-B14F-4D97-AF65-F5344CB8AC3E}">
        <p14:creationId xmlns:p14="http://schemas.microsoft.com/office/powerpoint/2010/main" val="120298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5E9B17D8-68A5-8A4C-9A5A-916968DB0419}" type="slidenum">
              <a:rPr lang="en-US" smtClean="0"/>
              <a:t>3</a:t>
            </a:fld>
            <a:endParaRPr lang="en-US"/>
          </a:p>
        </p:txBody>
      </p:sp>
      <p:pic>
        <p:nvPicPr>
          <p:cNvPr id="1026" name="Picture 2" descr="Club L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00" y="3885139"/>
            <a:ext cx="1234900" cy="1642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ub L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100" y="3885139"/>
            <a:ext cx="1234900" cy="16429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ub 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015" y="1350481"/>
            <a:ext cx="1234900" cy="16429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ub Lea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17" y="1350481"/>
            <a:ext cx="1234900" cy="16429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28799" y="1352483"/>
            <a:ext cx="2871880" cy="923330"/>
          </a:xfrm>
          <a:prstGeom prst="rect">
            <a:avLst/>
          </a:prstGeom>
          <a:noFill/>
        </p:spPr>
        <p:txBody>
          <a:bodyPr wrap="square" rtlCol="0">
            <a:spAutoFit/>
          </a:bodyPr>
          <a:lstStyle/>
          <a:p>
            <a:r>
              <a:rPr lang="en-US" b="1" dirty="0" smtClean="0"/>
              <a:t>Clinton Tepper</a:t>
            </a:r>
          </a:p>
          <a:p>
            <a:r>
              <a:rPr lang="en-US" dirty="0" smtClean="0"/>
              <a:t>MBA 2014</a:t>
            </a:r>
          </a:p>
          <a:p>
            <a:r>
              <a:rPr lang="en-US" dirty="0" smtClean="0"/>
              <a:t>Clinton.tepper@yale.edu</a:t>
            </a:r>
          </a:p>
        </p:txBody>
      </p:sp>
      <p:sp>
        <p:nvSpPr>
          <p:cNvPr id="12" name="TextBox 11"/>
          <p:cNvSpPr txBox="1"/>
          <p:nvPr/>
        </p:nvSpPr>
        <p:spPr>
          <a:xfrm>
            <a:off x="1860883" y="3856003"/>
            <a:ext cx="2871880" cy="923330"/>
          </a:xfrm>
          <a:prstGeom prst="rect">
            <a:avLst/>
          </a:prstGeom>
          <a:noFill/>
        </p:spPr>
        <p:txBody>
          <a:bodyPr wrap="square" rtlCol="0">
            <a:spAutoFit/>
          </a:bodyPr>
          <a:lstStyle/>
          <a:p>
            <a:r>
              <a:rPr lang="en-US" b="1" dirty="0" smtClean="0"/>
              <a:t>Vikram Agrawal</a:t>
            </a:r>
          </a:p>
          <a:p>
            <a:r>
              <a:rPr lang="en-US" dirty="0" smtClean="0"/>
              <a:t>MBA 2014</a:t>
            </a:r>
          </a:p>
          <a:p>
            <a:r>
              <a:rPr lang="en-US" dirty="0" smtClean="0"/>
              <a:t>Vikram.Agrawal@yale.edu</a:t>
            </a:r>
          </a:p>
        </p:txBody>
      </p:sp>
      <p:sp>
        <p:nvSpPr>
          <p:cNvPr id="15" name="TextBox 14"/>
          <p:cNvSpPr txBox="1"/>
          <p:nvPr/>
        </p:nvSpPr>
        <p:spPr>
          <a:xfrm>
            <a:off x="6128084" y="1342296"/>
            <a:ext cx="2871880" cy="923330"/>
          </a:xfrm>
          <a:prstGeom prst="rect">
            <a:avLst/>
          </a:prstGeom>
          <a:noFill/>
        </p:spPr>
        <p:txBody>
          <a:bodyPr wrap="square" rtlCol="0">
            <a:spAutoFit/>
          </a:bodyPr>
          <a:lstStyle/>
          <a:p>
            <a:r>
              <a:rPr lang="en-US" b="1" dirty="0" smtClean="0"/>
              <a:t>Thomas Melton</a:t>
            </a:r>
          </a:p>
          <a:p>
            <a:r>
              <a:rPr lang="en-US" dirty="0" smtClean="0"/>
              <a:t>MBA 2014</a:t>
            </a:r>
          </a:p>
          <a:p>
            <a:r>
              <a:rPr lang="en-US" dirty="0" smtClean="0"/>
              <a:t>Thomas.Melton@yale.edu</a:t>
            </a:r>
          </a:p>
        </p:txBody>
      </p:sp>
      <p:sp>
        <p:nvSpPr>
          <p:cNvPr id="16" name="TextBox 15"/>
          <p:cNvSpPr txBox="1"/>
          <p:nvPr/>
        </p:nvSpPr>
        <p:spPr>
          <a:xfrm>
            <a:off x="6160168" y="3845816"/>
            <a:ext cx="2871880" cy="923330"/>
          </a:xfrm>
          <a:prstGeom prst="rect">
            <a:avLst/>
          </a:prstGeom>
          <a:noFill/>
        </p:spPr>
        <p:txBody>
          <a:bodyPr wrap="square" rtlCol="0">
            <a:spAutoFit/>
          </a:bodyPr>
          <a:lstStyle/>
          <a:p>
            <a:r>
              <a:rPr lang="en-US" b="1" dirty="0" smtClean="0"/>
              <a:t>Yulia Khvan</a:t>
            </a:r>
          </a:p>
          <a:p>
            <a:r>
              <a:rPr lang="en-US" dirty="0" smtClean="0"/>
              <a:t>MBA 2014</a:t>
            </a:r>
          </a:p>
          <a:p>
            <a:r>
              <a:rPr lang="en-US" dirty="0" smtClean="0"/>
              <a:t>Yulia.Khvan@yale.edu</a:t>
            </a:r>
          </a:p>
        </p:txBody>
      </p:sp>
      <p:sp>
        <p:nvSpPr>
          <p:cNvPr id="17" name="Title 1"/>
          <p:cNvSpPr>
            <a:spLocks noGrp="1"/>
          </p:cNvSpPr>
          <p:nvPr>
            <p:ph type="title"/>
          </p:nvPr>
        </p:nvSpPr>
        <p:spPr>
          <a:xfrm>
            <a:off x="418823" y="152400"/>
            <a:ext cx="6591577" cy="685800"/>
          </a:xfrm>
        </p:spPr>
        <p:txBody>
          <a:bodyPr/>
          <a:lstStyle/>
          <a:p>
            <a:r>
              <a:rPr lang="en-US" dirty="0" smtClean="0"/>
              <a:t>Club Co-Chairs</a:t>
            </a:r>
            <a:endParaRPr lang="en-US" dirty="0"/>
          </a:p>
        </p:txBody>
      </p:sp>
    </p:spTree>
    <p:extLst>
      <p:ext uri="{BB962C8B-B14F-4D97-AF65-F5344CB8AC3E}">
        <p14:creationId xmlns:p14="http://schemas.microsoft.com/office/powerpoint/2010/main" val="216273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5E9B17D8-68A5-8A4C-9A5A-916968DB0419}" type="slidenum">
              <a:rPr lang="en-US" smtClean="0"/>
              <a:t>4</a:t>
            </a:fld>
            <a:endParaRPr lang="en-US"/>
          </a:p>
        </p:txBody>
      </p:sp>
      <p:sp>
        <p:nvSpPr>
          <p:cNvPr id="13" name="TextBox 12"/>
          <p:cNvSpPr txBox="1"/>
          <p:nvPr/>
        </p:nvSpPr>
        <p:spPr>
          <a:xfrm>
            <a:off x="351184" y="1026855"/>
            <a:ext cx="8501267" cy="400110"/>
          </a:xfrm>
          <a:prstGeom prst="rect">
            <a:avLst/>
          </a:prstGeom>
          <a:noFill/>
        </p:spPr>
        <p:txBody>
          <a:bodyPr wrap="square" rtlCol="0">
            <a:spAutoFit/>
          </a:bodyPr>
          <a:lstStyle/>
          <a:p>
            <a:r>
              <a:rPr lang="en-US" sz="2000" b="1" u="sng" dirty="0" smtClean="0"/>
              <a:t>WEEKLY MEETINGS</a:t>
            </a:r>
            <a:r>
              <a:rPr lang="en-US" sz="2000" dirty="0" smtClean="0"/>
              <a:t>: Tuesday afternoons (4:15 – 5:30 pm), A51</a:t>
            </a:r>
            <a:endParaRPr lang="en-US" sz="2000" b="1" u="sng" dirty="0" smtClean="0"/>
          </a:p>
        </p:txBody>
      </p:sp>
      <p:sp>
        <p:nvSpPr>
          <p:cNvPr id="7" name="Title 1"/>
          <p:cNvSpPr>
            <a:spLocks noGrp="1"/>
          </p:cNvSpPr>
          <p:nvPr>
            <p:ph type="title"/>
          </p:nvPr>
        </p:nvSpPr>
        <p:spPr>
          <a:xfrm>
            <a:off x="418823" y="152400"/>
            <a:ext cx="6591577" cy="685800"/>
          </a:xfrm>
        </p:spPr>
        <p:txBody>
          <a:bodyPr/>
          <a:lstStyle/>
          <a:p>
            <a:r>
              <a:rPr lang="en-US" dirty="0" smtClean="0"/>
              <a:t>Calendar of Events: Weekly Meetings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2395256"/>
              </p:ext>
            </p:extLst>
          </p:nvPr>
        </p:nvGraphicFramePr>
        <p:xfrm>
          <a:off x="457200" y="1828800"/>
          <a:ext cx="8501267" cy="4086225"/>
        </p:xfrm>
        <a:graphic>
          <a:graphicData uri="http://schemas.openxmlformats.org/drawingml/2006/table">
            <a:tbl>
              <a:tblPr>
                <a:tableStyleId>{5C22544A-7EE6-4342-B048-85BDC9FD1C3A}</a:tableStyleId>
              </a:tblPr>
              <a:tblGrid>
                <a:gridCol w="1077209"/>
                <a:gridCol w="7424058"/>
              </a:tblGrid>
              <a:tr h="310662">
                <a:tc>
                  <a:txBody>
                    <a:bodyPr/>
                    <a:lstStyle/>
                    <a:p>
                      <a:pPr algn="l" fontAlgn="ctr"/>
                      <a:r>
                        <a:rPr lang="en-US" sz="2000" b="1" i="0" u="sng" strike="noStrike" dirty="0" smtClean="0">
                          <a:solidFill>
                            <a:srgbClr val="000000"/>
                          </a:solidFill>
                          <a:effectLst/>
                          <a:latin typeface="Calibri"/>
                        </a:rPr>
                        <a:t>DATE</a:t>
                      </a:r>
                      <a:endParaRPr lang="en-US" sz="2000" b="1" i="0" u="sng" strike="noStrike" dirty="0">
                        <a:solidFill>
                          <a:srgbClr val="000000"/>
                        </a:solidFill>
                        <a:effectLst/>
                        <a:latin typeface="Calibri"/>
                      </a:endParaRPr>
                    </a:p>
                  </a:txBody>
                  <a:tcPr marL="9525" marR="9525" marT="9525" marB="0" anchor="ctr">
                    <a:noFill/>
                  </a:tcPr>
                </a:tc>
                <a:tc>
                  <a:txBody>
                    <a:bodyPr/>
                    <a:lstStyle/>
                    <a:p>
                      <a:pPr algn="l" fontAlgn="b"/>
                      <a:r>
                        <a:rPr lang="en-US" sz="2000" b="1" i="0" u="sng" strike="noStrike" dirty="0" smtClean="0">
                          <a:solidFill>
                            <a:srgbClr val="000000"/>
                          </a:solidFill>
                          <a:effectLst/>
                          <a:latin typeface="Calibri"/>
                        </a:rPr>
                        <a:t>MEETING TOPIC</a:t>
                      </a:r>
                      <a:endParaRPr lang="en-US" sz="2000" b="1" i="0" u="sng"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dirty="0">
                          <a:effectLst/>
                        </a:rPr>
                        <a:t>10-Sep</a:t>
                      </a:r>
                      <a:endParaRPr lang="en-US" sz="2000" b="1" i="0" u="none" strike="noStrike" dirty="0">
                        <a:solidFill>
                          <a:srgbClr val="000000"/>
                        </a:solidFill>
                        <a:effectLst/>
                        <a:latin typeface="Calibri"/>
                      </a:endParaRPr>
                    </a:p>
                  </a:txBody>
                  <a:tcPr marL="9525" marR="9525" marT="9525" marB="0" anchor="ctr">
                    <a:noFill/>
                  </a:tcPr>
                </a:tc>
                <a:tc>
                  <a:txBody>
                    <a:bodyPr/>
                    <a:lstStyle/>
                    <a:p>
                      <a:pPr algn="l" fontAlgn="b"/>
                      <a:r>
                        <a:rPr lang="en-US" sz="2000" u="none" strike="noStrike" dirty="0">
                          <a:effectLst/>
                        </a:rPr>
                        <a:t>First Meeting: PE &amp; VC Overview and Club Introduction</a:t>
                      </a:r>
                      <a:endParaRPr lang="en-US" sz="2000" b="1" i="0"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a:effectLst/>
                        </a:rPr>
                        <a:t>17-Sep</a:t>
                      </a:r>
                      <a:endParaRPr lang="en-US" sz="2000" b="0" i="0" u="none" strike="noStrike">
                        <a:solidFill>
                          <a:srgbClr val="000000"/>
                        </a:solidFill>
                        <a:effectLst/>
                        <a:latin typeface="Calibri"/>
                      </a:endParaRPr>
                    </a:p>
                  </a:txBody>
                  <a:tcPr marL="9525" marR="9525" marT="9525" marB="0" anchor="ctr">
                    <a:noFill/>
                  </a:tcPr>
                </a:tc>
                <a:tc>
                  <a:txBody>
                    <a:bodyPr/>
                    <a:lstStyle/>
                    <a:p>
                      <a:pPr algn="l" fontAlgn="b"/>
                      <a:r>
                        <a:rPr lang="en-US" sz="2000" u="none" strike="noStrike" dirty="0">
                          <a:effectLst/>
                        </a:rPr>
                        <a:t>PE &amp; VC Overview, Resume Guidance, Role of a Typical </a:t>
                      </a:r>
                      <a:r>
                        <a:rPr lang="en-US" sz="2000" u="none" strike="noStrike" dirty="0" smtClean="0">
                          <a:effectLst/>
                        </a:rPr>
                        <a:t>Associate</a:t>
                      </a:r>
                      <a:endParaRPr lang="en-US" sz="2000" b="0" i="0"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a:effectLst/>
                        </a:rPr>
                        <a:t>24-Sep</a:t>
                      </a:r>
                      <a:endParaRPr lang="en-US" sz="2000" b="0" i="0" u="none" strike="noStrike">
                        <a:solidFill>
                          <a:srgbClr val="000000"/>
                        </a:solidFill>
                        <a:effectLst/>
                        <a:latin typeface="Calibri"/>
                      </a:endParaRPr>
                    </a:p>
                  </a:txBody>
                  <a:tcPr marL="9525" marR="9525" marT="9525" marB="0" anchor="ctr">
                    <a:noFill/>
                  </a:tcPr>
                </a:tc>
                <a:tc>
                  <a:txBody>
                    <a:bodyPr/>
                    <a:lstStyle/>
                    <a:p>
                      <a:pPr algn="l" fontAlgn="b"/>
                      <a:r>
                        <a:rPr lang="en-US" sz="2000" u="none" strike="noStrike" dirty="0">
                          <a:effectLst/>
                        </a:rPr>
                        <a:t>Different Roles in PE &amp; VC - Where does your background fit?</a:t>
                      </a:r>
                      <a:endParaRPr lang="en-US" sz="2000" b="0" i="0"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a:effectLst/>
                        </a:rPr>
                        <a:t>1-Oct</a:t>
                      </a:r>
                      <a:endParaRPr lang="en-US" sz="2000" b="0" i="0" u="none" strike="noStrike">
                        <a:solidFill>
                          <a:srgbClr val="000000"/>
                        </a:solidFill>
                        <a:effectLst/>
                        <a:latin typeface="Calibri"/>
                      </a:endParaRPr>
                    </a:p>
                  </a:txBody>
                  <a:tcPr marL="9525" marR="9525" marT="9525" marB="0" anchor="ctr">
                    <a:noFill/>
                  </a:tcPr>
                </a:tc>
                <a:tc>
                  <a:txBody>
                    <a:bodyPr/>
                    <a:lstStyle/>
                    <a:p>
                      <a:pPr algn="l" fontAlgn="b"/>
                      <a:r>
                        <a:rPr lang="en-US" sz="2000" u="none" strike="noStrike" dirty="0">
                          <a:effectLst/>
                        </a:rPr>
                        <a:t>Intersection of Banking and </a:t>
                      </a:r>
                      <a:r>
                        <a:rPr lang="en-US" sz="2000" u="none" strike="noStrike" dirty="0" smtClean="0">
                          <a:effectLst/>
                        </a:rPr>
                        <a:t>PE &amp; VC : </a:t>
                      </a:r>
                      <a:r>
                        <a:rPr lang="en-US" sz="2000" u="none" strike="noStrike" dirty="0">
                          <a:effectLst/>
                        </a:rPr>
                        <a:t>Underwriting </a:t>
                      </a:r>
                      <a:r>
                        <a:rPr lang="en-US" sz="2000" u="none" strike="noStrike" dirty="0" smtClean="0">
                          <a:effectLst/>
                        </a:rPr>
                        <a:t>&amp; </a:t>
                      </a:r>
                      <a:r>
                        <a:rPr lang="en-US" sz="2000" u="none" strike="noStrike" dirty="0">
                          <a:effectLst/>
                        </a:rPr>
                        <a:t>Deal Evaluation</a:t>
                      </a:r>
                      <a:endParaRPr lang="en-US" sz="2000" b="0" i="0"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dirty="0">
                          <a:effectLst/>
                        </a:rPr>
                        <a:t>8-Oct</a:t>
                      </a:r>
                      <a:endParaRPr lang="en-US" sz="2000" b="0" i="0" u="none" strike="noStrike" dirty="0">
                        <a:solidFill>
                          <a:srgbClr val="000000"/>
                        </a:solidFill>
                        <a:effectLst/>
                        <a:latin typeface="Calibri"/>
                      </a:endParaRPr>
                    </a:p>
                  </a:txBody>
                  <a:tcPr marL="9525" marR="9525" marT="9525" marB="0" anchor="ctr">
                    <a:noFill/>
                  </a:tcPr>
                </a:tc>
                <a:tc>
                  <a:txBody>
                    <a:bodyPr/>
                    <a:lstStyle/>
                    <a:p>
                      <a:pPr algn="l" fontAlgn="b"/>
                      <a:r>
                        <a:rPr lang="en-US" sz="2000" u="none" strike="noStrike" dirty="0">
                          <a:effectLst/>
                        </a:rPr>
                        <a:t>Intersection of Consulting and </a:t>
                      </a:r>
                      <a:r>
                        <a:rPr lang="en-US" sz="2000" u="none" strike="noStrike" dirty="0" smtClean="0">
                          <a:effectLst/>
                        </a:rPr>
                        <a:t>PE &amp; VC</a:t>
                      </a:r>
                      <a:r>
                        <a:rPr lang="en-US" sz="2000" u="none" strike="noStrike" dirty="0" smtClean="0">
                          <a:effectLst/>
                        </a:rPr>
                        <a:t>: </a:t>
                      </a:r>
                      <a:r>
                        <a:rPr lang="en-US" sz="2000" u="none" strike="noStrike" dirty="0">
                          <a:effectLst/>
                        </a:rPr>
                        <a:t>Due Diligence </a:t>
                      </a:r>
                      <a:r>
                        <a:rPr lang="en-US" sz="2000" u="none" strike="noStrike" dirty="0" smtClean="0">
                          <a:effectLst/>
                        </a:rPr>
                        <a:t>&amp; Operations</a:t>
                      </a:r>
                      <a:endParaRPr lang="en-US" sz="2000" b="0" i="0"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b="0" i="1" u="none" strike="noStrike">
                          <a:effectLst/>
                        </a:rPr>
                        <a:t>15-Oct</a:t>
                      </a:r>
                      <a:endParaRPr lang="en-US" sz="2000" b="0" i="1" u="none" strike="noStrike">
                        <a:solidFill>
                          <a:srgbClr val="000000"/>
                        </a:solidFill>
                        <a:effectLst/>
                        <a:latin typeface="Calibri"/>
                      </a:endParaRPr>
                    </a:p>
                  </a:txBody>
                  <a:tcPr marL="9525" marR="9525" marT="9525" marB="0" anchor="ctr">
                    <a:noFill/>
                  </a:tcPr>
                </a:tc>
                <a:tc>
                  <a:txBody>
                    <a:bodyPr/>
                    <a:lstStyle/>
                    <a:p>
                      <a:pPr algn="l" fontAlgn="b"/>
                      <a:r>
                        <a:rPr lang="en-US" sz="2000" b="0" i="1" u="none" strike="noStrike" dirty="0">
                          <a:effectLst/>
                        </a:rPr>
                        <a:t>FALL BREAK</a:t>
                      </a:r>
                      <a:endParaRPr lang="en-US" sz="2000" b="0" i="1"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dirty="0">
                          <a:effectLst/>
                        </a:rPr>
                        <a:t>22-Oct</a:t>
                      </a:r>
                      <a:endParaRPr lang="en-US" sz="2000" b="0" i="0" u="none" strike="noStrike" dirty="0">
                        <a:solidFill>
                          <a:srgbClr val="000000"/>
                        </a:solidFill>
                        <a:effectLst/>
                        <a:latin typeface="Calibri"/>
                      </a:endParaRPr>
                    </a:p>
                  </a:txBody>
                  <a:tcPr marL="9525" marR="9525" marT="9525" marB="0" anchor="ctr">
                    <a:noFill/>
                  </a:tcPr>
                </a:tc>
                <a:tc>
                  <a:txBody>
                    <a:bodyPr/>
                    <a:lstStyle/>
                    <a:p>
                      <a:pPr algn="l" fontAlgn="b"/>
                      <a:r>
                        <a:rPr lang="en-US" sz="2000" u="none" strike="noStrike" dirty="0">
                          <a:effectLst/>
                        </a:rPr>
                        <a:t>Venture Capital Case Study Presented by Local VC Fund</a:t>
                      </a:r>
                      <a:endParaRPr lang="en-US" sz="2000" b="0" i="0"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dirty="0">
                          <a:effectLst/>
                        </a:rPr>
                        <a:t>29-Oct</a:t>
                      </a:r>
                      <a:endParaRPr lang="en-US" sz="2000" b="0" i="0" u="none" strike="noStrike" dirty="0">
                        <a:solidFill>
                          <a:srgbClr val="000000"/>
                        </a:solidFill>
                        <a:effectLst/>
                        <a:latin typeface="Calibri"/>
                      </a:endParaRPr>
                    </a:p>
                  </a:txBody>
                  <a:tcPr marL="9525" marR="9525" marT="9525" marB="0" anchor="ctr">
                    <a:noFill/>
                  </a:tcPr>
                </a:tc>
                <a:tc>
                  <a:txBody>
                    <a:bodyPr/>
                    <a:lstStyle/>
                    <a:p>
                      <a:pPr algn="l" fontAlgn="b"/>
                      <a:r>
                        <a:rPr lang="en-US" sz="2000" u="none" strike="noStrike" dirty="0">
                          <a:effectLst/>
                        </a:rPr>
                        <a:t>LP's View of investing in PE &amp; VC Firms</a:t>
                      </a:r>
                      <a:endParaRPr lang="en-US" sz="2000" b="0" i="0"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dirty="0">
                          <a:effectLst/>
                        </a:rPr>
                        <a:t>5-Nov</a:t>
                      </a:r>
                      <a:endParaRPr lang="en-US" sz="2000" b="1" i="0" u="none" strike="noStrike" dirty="0">
                        <a:solidFill>
                          <a:srgbClr val="000000"/>
                        </a:solidFill>
                        <a:effectLst/>
                        <a:latin typeface="Calibri"/>
                      </a:endParaRPr>
                    </a:p>
                  </a:txBody>
                  <a:tcPr marL="9525" marR="9525" marT="9525" marB="0" anchor="ctr">
                    <a:noFill/>
                  </a:tcPr>
                </a:tc>
                <a:tc>
                  <a:txBody>
                    <a:bodyPr/>
                    <a:lstStyle/>
                    <a:p>
                      <a:pPr algn="l" fontAlgn="b"/>
                      <a:r>
                        <a:rPr lang="en-US" sz="2000" u="none" strike="noStrike" dirty="0">
                          <a:effectLst/>
                        </a:rPr>
                        <a:t>Emerging Markets Private Equity</a:t>
                      </a:r>
                      <a:endParaRPr lang="en-US" sz="2000" b="1" i="0"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dirty="0">
                          <a:effectLst/>
                        </a:rPr>
                        <a:t>12-Nov</a:t>
                      </a:r>
                      <a:endParaRPr lang="en-US" sz="2000" b="1" i="0" u="none" strike="noStrike" dirty="0">
                        <a:solidFill>
                          <a:srgbClr val="000000"/>
                        </a:solidFill>
                        <a:effectLst/>
                        <a:latin typeface="Calibri"/>
                      </a:endParaRPr>
                    </a:p>
                  </a:txBody>
                  <a:tcPr marL="9525" marR="9525" marT="9525" marB="0" anchor="ctr">
                    <a:noFill/>
                  </a:tcPr>
                </a:tc>
                <a:tc>
                  <a:txBody>
                    <a:bodyPr/>
                    <a:lstStyle/>
                    <a:p>
                      <a:pPr algn="l" fontAlgn="b"/>
                      <a:r>
                        <a:rPr lang="en-US" sz="2000" u="none" strike="noStrike" dirty="0">
                          <a:effectLst/>
                        </a:rPr>
                        <a:t>Emerging Markets Venture Capital and Technology Investing</a:t>
                      </a:r>
                      <a:endParaRPr lang="en-US" sz="2000" b="1" i="0"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dirty="0">
                          <a:effectLst/>
                        </a:rPr>
                        <a:t>13-Nov</a:t>
                      </a:r>
                      <a:endParaRPr lang="en-US" sz="2000" b="1" i="0" u="none" strike="noStrike" dirty="0">
                        <a:solidFill>
                          <a:srgbClr val="000000"/>
                        </a:solidFill>
                        <a:effectLst/>
                        <a:latin typeface="Calibri"/>
                      </a:endParaRPr>
                    </a:p>
                  </a:txBody>
                  <a:tcPr marL="9525" marR="9525" marT="9525" marB="0" anchor="ctr">
                    <a:noFill/>
                  </a:tcPr>
                </a:tc>
                <a:tc>
                  <a:txBody>
                    <a:bodyPr/>
                    <a:lstStyle/>
                    <a:p>
                      <a:pPr algn="l" fontAlgn="b"/>
                      <a:r>
                        <a:rPr lang="en-US" sz="2000" u="none" strike="noStrike" dirty="0" err="1">
                          <a:effectLst/>
                        </a:rPr>
                        <a:t>Ladi</a:t>
                      </a:r>
                      <a:r>
                        <a:rPr lang="en-US" sz="2000" u="none" strike="noStrike" dirty="0">
                          <a:effectLst/>
                        </a:rPr>
                        <a:t> Delano Speaking Event (5 - 7pm)</a:t>
                      </a:r>
                      <a:endParaRPr lang="en-US" sz="2000" b="1" i="0" u="none" strike="noStrike" dirty="0">
                        <a:solidFill>
                          <a:srgbClr val="000000"/>
                        </a:solidFill>
                        <a:effectLst/>
                        <a:latin typeface="Calibri"/>
                      </a:endParaRPr>
                    </a:p>
                  </a:txBody>
                  <a:tcPr marL="9525" marR="9525" marT="9525" marB="0" anchor="ctr">
                    <a:noFill/>
                  </a:tcPr>
                </a:tc>
              </a:tr>
              <a:tr h="310662">
                <a:tc>
                  <a:txBody>
                    <a:bodyPr/>
                    <a:lstStyle/>
                    <a:p>
                      <a:pPr algn="l" fontAlgn="ctr"/>
                      <a:r>
                        <a:rPr lang="en-US" sz="2000" u="none" strike="noStrike" dirty="0">
                          <a:effectLst/>
                        </a:rPr>
                        <a:t>19-Nov</a:t>
                      </a:r>
                      <a:endParaRPr lang="en-US" sz="2000" b="0" i="0" u="none" strike="noStrike" dirty="0">
                        <a:solidFill>
                          <a:srgbClr val="000000"/>
                        </a:solidFill>
                        <a:effectLst/>
                        <a:latin typeface="Calibri"/>
                      </a:endParaRPr>
                    </a:p>
                  </a:txBody>
                  <a:tcPr marL="9525" marR="9525" marT="9525" marB="0" anchor="ctr">
                    <a:noFill/>
                  </a:tcPr>
                </a:tc>
                <a:tc>
                  <a:txBody>
                    <a:bodyPr/>
                    <a:lstStyle/>
                    <a:p>
                      <a:pPr algn="l" fontAlgn="b"/>
                      <a:r>
                        <a:rPr lang="en-US" sz="2000" u="none" strike="noStrike" dirty="0">
                          <a:effectLst/>
                        </a:rPr>
                        <a:t>Landing a Job in Private Equity &amp; Venture Capital</a:t>
                      </a:r>
                      <a:endParaRPr lang="en-US" sz="2000" b="0" i="0" u="none" strike="noStrike" dirty="0">
                        <a:solidFill>
                          <a:srgbClr val="000000"/>
                        </a:solidFill>
                        <a:effectLst/>
                        <a:latin typeface="Calibri"/>
                      </a:endParaRPr>
                    </a:p>
                  </a:txBody>
                  <a:tcPr marL="9525" marR="9525" marT="9525" marB="0" anchor="ctr">
                    <a:noFill/>
                  </a:tcPr>
                </a:tc>
              </a:tr>
            </a:tbl>
          </a:graphicData>
        </a:graphic>
      </p:graphicFrame>
      <p:sp>
        <p:nvSpPr>
          <p:cNvPr id="9" name="TextBox 8"/>
          <p:cNvSpPr txBox="1"/>
          <p:nvPr/>
        </p:nvSpPr>
        <p:spPr>
          <a:xfrm>
            <a:off x="513993" y="6067425"/>
            <a:ext cx="8501267" cy="353943"/>
          </a:xfrm>
          <a:prstGeom prst="rect">
            <a:avLst/>
          </a:prstGeom>
          <a:noFill/>
        </p:spPr>
        <p:txBody>
          <a:bodyPr wrap="square" rtlCol="0">
            <a:spAutoFit/>
          </a:bodyPr>
          <a:lstStyle/>
          <a:p>
            <a:r>
              <a:rPr lang="en-US" sz="1700" b="1" i="1" dirty="0" smtClean="0">
                <a:solidFill>
                  <a:srgbClr val="FF0000"/>
                </a:solidFill>
              </a:rPr>
              <a:t>* TENTATIVE SCHEDULE, SUBJECT TO CHANGE</a:t>
            </a:r>
            <a:endParaRPr lang="en-US" sz="1700" b="1" i="1" dirty="0" smtClean="0">
              <a:solidFill>
                <a:srgbClr val="FF0000"/>
              </a:solidFill>
            </a:endParaRPr>
          </a:p>
        </p:txBody>
      </p:sp>
    </p:spTree>
    <p:extLst>
      <p:ext uri="{BB962C8B-B14F-4D97-AF65-F5344CB8AC3E}">
        <p14:creationId xmlns:p14="http://schemas.microsoft.com/office/powerpoint/2010/main" val="257398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5E9B17D8-68A5-8A4C-9A5A-916968DB0419}" type="slidenum">
              <a:rPr lang="en-US" smtClean="0"/>
              <a:t>5</a:t>
            </a:fld>
            <a:endParaRPr lang="en-US"/>
          </a:p>
        </p:txBody>
      </p:sp>
      <p:sp>
        <p:nvSpPr>
          <p:cNvPr id="7" name="Title 1"/>
          <p:cNvSpPr>
            <a:spLocks noGrp="1"/>
          </p:cNvSpPr>
          <p:nvPr>
            <p:ph type="title"/>
          </p:nvPr>
        </p:nvSpPr>
        <p:spPr>
          <a:xfrm>
            <a:off x="418823" y="152400"/>
            <a:ext cx="6591577" cy="685800"/>
          </a:xfrm>
        </p:spPr>
        <p:txBody>
          <a:bodyPr/>
          <a:lstStyle/>
          <a:p>
            <a:r>
              <a:rPr lang="en-US" dirty="0" smtClean="0"/>
              <a:t>Other Events</a:t>
            </a:r>
            <a:endParaRPr lang="en-US" dirty="0"/>
          </a:p>
        </p:txBody>
      </p:sp>
      <p:sp>
        <p:nvSpPr>
          <p:cNvPr id="9" name="TextBox 8"/>
          <p:cNvSpPr txBox="1"/>
          <p:nvPr/>
        </p:nvSpPr>
        <p:spPr>
          <a:xfrm>
            <a:off x="503584" y="5791200"/>
            <a:ext cx="8501267" cy="353943"/>
          </a:xfrm>
          <a:prstGeom prst="rect">
            <a:avLst/>
          </a:prstGeom>
          <a:noFill/>
        </p:spPr>
        <p:txBody>
          <a:bodyPr wrap="square" rtlCol="0">
            <a:spAutoFit/>
          </a:bodyPr>
          <a:lstStyle/>
          <a:p>
            <a:r>
              <a:rPr lang="en-US" sz="1700" b="1" i="1" dirty="0" smtClean="0">
                <a:solidFill>
                  <a:srgbClr val="FF0000"/>
                </a:solidFill>
              </a:rPr>
              <a:t>* TENTATIVE SCHEDULE, SUBJECT TO CHANGE</a:t>
            </a:r>
            <a:endParaRPr lang="en-US" sz="1700" b="1" i="1" dirty="0" smtClean="0">
              <a:solidFill>
                <a:srgbClr val="FF0000"/>
              </a:solidFill>
            </a:endParaRPr>
          </a:p>
        </p:txBody>
      </p:sp>
      <p:sp>
        <p:nvSpPr>
          <p:cNvPr id="8" name="TextBox 7"/>
          <p:cNvSpPr txBox="1"/>
          <p:nvPr/>
        </p:nvSpPr>
        <p:spPr>
          <a:xfrm>
            <a:off x="351184" y="1026695"/>
            <a:ext cx="8501267" cy="3477875"/>
          </a:xfrm>
          <a:prstGeom prst="rect">
            <a:avLst/>
          </a:prstGeom>
          <a:noFill/>
        </p:spPr>
        <p:txBody>
          <a:bodyPr wrap="square" rtlCol="0">
            <a:spAutoFit/>
          </a:bodyPr>
          <a:lstStyle/>
          <a:p>
            <a:r>
              <a:rPr lang="en-US" sz="2000" b="1" u="sng" dirty="0" smtClean="0"/>
              <a:t>Major Events:</a:t>
            </a:r>
          </a:p>
          <a:p>
            <a:endParaRPr lang="en-US" sz="2000" b="1" u="sng" dirty="0"/>
          </a:p>
          <a:p>
            <a:pPr marL="285750" indent="-285750">
              <a:buFont typeface="Wingdings" pitchFamily="2" charset="2"/>
              <a:buChar char="ü"/>
            </a:pPr>
            <a:r>
              <a:rPr lang="en-US" sz="2000" dirty="0" smtClean="0"/>
              <a:t>Fall: NYC Alumni Happy Hour with Finance Clubs (“Yale in Finance”)</a:t>
            </a:r>
          </a:p>
          <a:p>
            <a:pPr marL="285750" indent="-285750">
              <a:buFont typeface="Wingdings" pitchFamily="2" charset="2"/>
              <a:buChar char="ü"/>
            </a:pPr>
            <a:r>
              <a:rPr lang="en-US" sz="2000" dirty="0" smtClean="0"/>
              <a:t>Spring: Alumni PE/VC Panel and Reception</a:t>
            </a:r>
          </a:p>
          <a:p>
            <a:pPr marL="285750" indent="-285750">
              <a:buFont typeface="Wingdings" pitchFamily="2" charset="2"/>
              <a:buChar char="ü"/>
            </a:pPr>
            <a:endParaRPr lang="en-US" sz="2000" dirty="0"/>
          </a:p>
          <a:p>
            <a:r>
              <a:rPr lang="en-US" sz="2000" b="1" u="sng" dirty="0" smtClean="0"/>
              <a:t>Potential Other Events </a:t>
            </a:r>
            <a:r>
              <a:rPr lang="en-US" sz="2000" b="1" i="1" u="sng" dirty="0" smtClean="0"/>
              <a:t>(Depending on Schedule/Member Interest)</a:t>
            </a:r>
            <a:r>
              <a:rPr lang="en-US" sz="2000" b="1" u="sng" dirty="0" smtClean="0"/>
              <a:t>:</a:t>
            </a:r>
            <a:endParaRPr lang="en-US" sz="2000" b="1" u="sng" dirty="0"/>
          </a:p>
          <a:p>
            <a:endParaRPr lang="en-US" sz="2000" b="1" u="sng" dirty="0"/>
          </a:p>
          <a:p>
            <a:pPr marL="285750" indent="-285750">
              <a:buFont typeface="Wingdings" pitchFamily="2" charset="2"/>
              <a:buChar char="ü"/>
            </a:pPr>
            <a:r>
              <a:rPr lang="en-US" sz="2000" dirty="0"/>
              <a:t>Private Equity Operating Company Visit (Consumer Goods)</a:t>
            </a:r>
          </a:p>
          <a:p>
            <a:pPr marL="285750" indent="-285750">
              <a:buFont typeface="Wingdings" pitchFamily="2" charset="2"/>
              <a:buChar char="ü"/>
            </a:pPr>
            <a:r>
              <a:rPr lang="en-US" sz="2000" dirty="0" smtClean="0"/>
              <a:t>Class </a:t>
            </a:r>
            <a:r>
              <a:rPr lang="en-US" sz="2000" dirty="0"/>
              <a:t>of 2014 Summer Internship </a:t>
            </a:r>
            <a:r>
              <a:rPr lang="en-US" sz="2000" dirty="0" smtClean="0"/>
              <a:t>Highlights (Private Equity &amp; Venture Capital</a:t>
            </a:r>
            <a:r>
              <a:rPr lang="en-US" sz="2000" dirty="0" smtClean="0"/>
              <a:t>)</a:t>
            </a:r>
          </a:p>
          <a:p>
            <a:pPr marL="285750" indent="-285750">
              <a:buFont typeface="Wingdings" pitchFamily="2" charset="2"/>
              <a:buChar char="ü"/>
            </a:pPr>
            <a:r>
              <a:rPr lang="en-US" sz="2000" dirty="0" smtClean="0"/>
              <a:t>Joint Event with Real Estate Club on Real Estate Private Equity/Investments</a:t>
            </a:r>
          </a:p>
          <a:p>
            <a:pPr marL="285750" indent="-285750">
              <a:buFont typeface="Wingdings" pitchFamily="2" charset="2"/>
              <a:buChar char="ü"/>
            </a:pPr>
            <a:r>
              <a:rPr lang="en-US" sz="2000" dirty="0" smtClean="0"/>
              <a:t>Joint Event with Marketing Club – Valuing a Brand (</a:t>
            </a:r>
            <a:r>
              <a:rPr lang="en-US" sz="2000" dirty="0" err="1" smtClean="0"/>
              <a:t>Interbrand</a:t>
            </a:r>
            <a:r>
              <a:rPr lang="en-US" sz="2000" dirty="0" smtClean="0"/>
              <a:t>)</a:t>
            </a:r>
            <a:endParaRPr lang="en-US" sz="2000" dirty="0"/>
          </a:p>
        </p:txBody>
      </p:sp>
    </p:spTree>
    <p:extLst>
      <p:ext uri="{BB962C8B-B14F-4D97-AF65-F5344CB8AC3E}">
        <p14:creationId xmlns:p14="http://schemas.microsoft.com/office/powerpoint/2010/main" val="125094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PE?</a:t>
            </a:r>
            <a:endParaRPr lang="en-US" dirty="0"/>
          </a:p>
        </p:txBody>
      </p:sp>
      <p:sp>
        <p:nvSpPr>
          <p:cNvPr id="3" name="Content Placeholder 2"/>
          <p:cNvSpPr>
            <a:spLocks noGrp="1"/>
          </p:cNvSpPr>
          <p:nvPr>
            <p:ph idx="1"/>
          </p:nvPr>
        </p:nvSpPr>
        <p:spPr/>
        <p:txBody>
          <a:bodyPr>
            <a:noAutofit/>
          </a:bodyPr>
          <a:lstStyle/>
          <a:p>
            <a:r>
              <a:rPr lang="en-US" sz="2000" dirty="0"/>
              <a:t>It’s good for companies:  </a:t>
            </a:r>
          </a:p>
          <a:p>
            <a:pPr lvl="1"/>
            <a:r>
              <a:rPr lang="en-US" sz="2000" dirty="0"/>
              <a:t>Allows companies to not be subject to short-termism</a:t>
            </a:r>
          </a:p>
          <a:p>
            <a:pPr lvl="1"/>
            <a:r>
              <a:rPr lang="en-US" sz="2000" dirty="0"/>
              <a:t>Can help distressed companies</a:t>
            </a:r>
          </a:p>
          <a:p>
            <a:r>
              <a:rPr lang="en-US" sz="2000" dirty="0"/>
              <a:t>It’s good for investors:</a:t>
            </a:r>
          </a:p>
          <a:p>
            <a:pPr lvl="1"/>
            <a:r>
              <a:rPr lang="en-US" sz="2000" dirty="0"/>
              <a:t>Over time, has outperformed the market net of fees relative to other asset classes, which have </a:t>
            </a:r>
            <a:r>
              <a:rPr lang="en-US" sz="2000" dirty="0" smtClean="0"/>
              <a:t>not- See </a:t>
            </a:r>
            <a:r>
              <a:rPr lang="en-US" sz="2000" i="1" dirty="0" smtClean="0"/>
              <a:t>Pioneering Portfolio Management </a:t>
            </a:r>
            <a:r>
              <a:rPr lang="en-US" sz="2000" dirty="0" smtClean="0"/>
              <a:t> by Swenson</a:t>
            </a:r>
            <a:endParaRPr lang="en-US" sz="2000" dirty="0"/>
          </a:p>
          <a:p>
            <a:r>
              <a:rPr lang="en-US" sz="2000" dirty="0"/>
              <a:t>It can be interesting for employees:</a:t>
            </a:r>
          </a:p>
          <a:p>
            <a:pPr lvl="1"/>
            <a:r>
              <a:rPr lang="en-US" sz="2000" dirty="0"/>
              <a:t>Although the industry is mature, we still think there are great opportunities.  </a:t>
            </a:r>
          </a:p>
          <a:p>
            <a:pPr lvl="2"/>
            <a:r>
              <a:rPr lang="en-US" sz="2000" dirty="0"/>
              <a:t>Emerging markets</a:t>
            </a:r>
          </a:p>
          <a:p>
            <a:pPr lvl="2"/>
            <a:r>
              <a:rPr lang="en-US" sz="2000" dirty="0"/>
              <a:t>Very small companies are another</a:t>
            </a:r>
          </a:p>
          <a:p>
            <a:pPr lvl="2"/>
            <a:r>
              <a:rPr lang="en-US" sz="2000" dirty="0"/>
              <a:t>Operational focused PE </a:t>
            </a:r>
          </a:p>
          <a:p>
            <a:pPr lvl="2"/>
            <a:r>
              <a:rPr lang="en-US" sz="2000" dirty="0"/>
              <a:t>Certain sectors, like real </a:t>
            </a:r>
            <a:r>
              <a:rPr lang="en-US" sz="2000" dirty="0" smtClean="0"/>
              <a:t>estate</a:t>
            </a:r>
            <a:endParaRPr lang="en-US" sz="2000" dirty="0"/>
          </a:p>
        </p:txBody>
      </p:sp>
    </p:spTree>
    <p:extLst>
      <p:ext uri="{BB962C8B-B14F-4D97-AF65-F5344CB8AC3E}">
        <p14:creationId xmlns:p14="http://schemas.microsoft.com/office/powerpoint/2010/main" val="1762787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23" y="152400"/>
            <a:ext cx="6591577" cy="914400"/>
          </a:xfrm>
        </p:spPr>
        <p:txBody>
          <a:bodyPr vert="horz" lIns="91440" tIns="45720" rIns="91440" bIns="45720" rtlCol="0" anchor="ctr">
            <a:noAutofit/>
          </a:bodyPr>
          <a:lstStyle/>
          <a:p>
            <a:r>
              <a:rPr lang="en-US" dirty="0" smtClean="0"/>
              <a:t>Basic Investment Characteristics</a:t>
            </a:r>
            <a:endParaRPr lang="en-US" dirty="0"/>
          </a:p>
        </p:txBody>
      </p:sp>
      <p:grpSp>
        <p:nvGrpSpPr>
          <p:cNvPr id="10" name="Group 9"/>
          <p:cNvGrpSpPr/>
          <p:nvPr/>
        </p:nvGrpSpPr>
        <p:grpSpPr>
          <a:xfrm>
            <a:off x="5831518" y="2484604"/>
            <a:ext cx="3170819" cy="3244223"/>
            <a:chOff x="2362200" y="1393740"/>
            <a:chExt cx="3291597" cy="3367797"/>
          </a:xfrm>
        </p:grpSpPr>
        <p:sp>
          <p:nvSpPr>
            <p:cNvPr id="7" name="Pie 6"/>
            <p:cNvSpPr/>
            <p:nvPr/>
          </p:nvSpPr>
          <p:spPr>
            <a:xfrm rot="4826248">
              <a:off x="2453397" y="1393740"/>
              <a:ext cx="3200400" cy="3200400"/>
            </a:xfrm>
            <a:prstGeom prst="pie">
              <a:avLst>
                <a:gd name="adj1" fmla="val 11652905"/>
                <a:gd name="adj2" fmla="val 1458666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 name="Pie 7"/>
            <p:cNvSpPr/>
            <p:nvPr/>
          </p:nvSpPr>
          <p:spPr>
            <a:xfrm>
              <a:off x="2362200" y="1561137"/>
              <a:ext cx="3200400" cy="3200400"/>
            </a:xfrm>
            <a:prstGeom prst="pie">
              <a:avLst>
                <a:gd name="adj1" fmla="val 19551291"/>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bg1"/>
                </a:solidFill>
              </a:endParaRPr>
            </a:p>
            <a:p>
              <a:pPr algn="ctr"/>
              <a:r>
                <a:rPr lang="en-US" sz="2400" b="1" dirty="0" smtClean="0">
                  <a:solidFill>
                    <a:schemeClr val="bg1"/>
                  </a:solidFill>
                </a:rPr>
                <a:t>80</a:t>
              </a:r>
              <a:r>
                <a:rPr lang="en-US" sz="2400" b="1" dirty="0">
                  <a:solidFill>
                    <a:schemeClr val="bg1"/>
                  </a:solidFill>
                </a:rPr>
                <a:t>% to </a:t>
              </a:r>
              <a:r>
                <a:rPr lang="en-US" sz="2400" b="1" dirty="0" smtClean="0">
                  <a:solidFill>
                    <a:schemeClr val="bg1"/>
                  </a:solidFill>
                </a:rPr>
                <a:t>LPs</a:t>
              </a:r>
              <a:endParaRPr lang="en-US" sz="2400" b="1" dirty="0">
                <a:solidFill>
                  <a:schemeClr val="bg1"/>
                </a:solidFill>
              </a:endParaRPr>
            </a:p>
          </p:txBody>
        </p:sp>
        <p:sp>
          <p:nvSpPr>
            <p:cNvPr id="9" name="TextBox 8"/>
            <p:cNvSpPr txBox="1"/>
            <p:nvPr/>
          </p:nvSpPr>
          <p:spPr>
            <a:xfrm>
              <a:off x="4234855" y="1662186"/>
              <a:ext cx="774976" cy="608414"/>
            </a:xfrm>
            <a:prstGeom prst="rect">
              <a:avLst/>
            </a:prstGeom>
            <a:noFill/>
          </p:spPr>
          <p:txBody>
            <a:bodyPr wrap="none" rtlCol="0">
              <a:spAutoFit/>
            </a:bodyPr>
            <a:lstStyle/>
            <a:p>
              <a:pPr algn="ctr"/>
              <a:r>
                <a:rPr lang="en-US" sz="2400" b="1" dirty="0" smtClean="0">
                  <a:solidFill>
                    <a:schemeClr val="bg1"/>
                  </a:solidFill>
                </a:rPr>
                <a:t>20% to</a:t>
              </a:r>
            </a:p>
            <a:p>
              <a:pPr algn="ctr"/>
              <a:r>
                <a:rPr lang="en-US" sz="2400" b="1" dirty="0" smtClean="0">
                  <a:solidFill>
                    <a:schemeClr val="bg1"/>
                  </a:solidFill>
                </a:rPr>
                <a:t>GPs</a:t>
              </a:r>
              <a:endParaRPr lang="en-US" sz="2400" b="1" dirty="0">
                <a:solidFill>
                  <a:schemeClr val="bg1"/>
                </a:solidFill>
              </a:endParaRPr>
            </a:p>
          </p:txBody>
        </p:sp>
      </p:grpSp>
      <p:sp>
        <p:nvSpPr>
          <p:cNvPr id="12" name="Content Placeholder 2"/>
          <p:cNvSpPr>
            <a:spLocks noGrp="1"/>
          </p:cNvSpPr>
          <p:nvPr>
            <p:ph idx="1"/>
          </p:nvPr>
        </p:nvSpPr>
        <p:spPr>
          <a:xfrm>
            <a:off x="480268" y="1193193"/>
            <a:ext cx="5006132" cy="5664807"/>
          </a:xfrm>
        </p:spPr>
        <p:txBody>
          <a:bodyPr>
            <a:normAutofit/>
          </a:bodyPr>
          <a:lstStyle/>
          <a:p>
            <a:r>
              <a:rPr lang="en-US" sz="2200" dirty="0" smtClean="0"/>
              <a:t>Low liquidity (10 year lockup)</a:t>
            </a:r>
          </a:p>
          <a:p>
            <a:r>
              <a:rPr lang="en-US" sz="2200" dirty="0" smtClean="0"/>
              <a:t>Limited partners commit capital prior to investing</a:t>
            </a:r>
          </a:p>
          <a:p>
            <a:r>
              <a:rPr lang="en-US" sz="2200" dirty="0" smtClean="0"/>
              <a:t>Provide diversification and return benefits to institutional investors</a:t>
            </a:r>
          </a:p>
          <a:p>
            <a:r>
              <a:rPr lang="en-US" sz="2200" dirty="0" smtClean="0"/>
              <a:t>Committed capital is drawn down over life-time of fund</a:t>
            </a:r>
          </a:p>
          <a:p>
            <a:r>
              <a:rPr lang="en-US" sz="2200" dirty="0"/>
              <a:t>Multiple investments for </a:t>
            </a:r>
            <a:r>
              <a:rPr lang="en-US" sz="2200" dirty="0" smtClean="0"/>
              <a:t>diversification</a:t>
            </a:r>
          </a:p>
          <a:p>
            <a:r>
              <a:rPr lang="en-US" sz="2200" dirty="0"/>
              <a:t>P</a:t>
            </a:r>
            <a:r>
              <a:rPr lang="en-US" sz="2200" dirty="0" smtClean="0"/>
              <a:t>erformance is measured  relative to other funds of same “vintage”</a:t>
            </a:r>
          </a:p>
          <a:p>
            <a:pPr lvl="1"/>
            <a:r>
              <a:rPr lang="en-US" sz="2200" dirty="0" smtClean="0"/>
              <a:t>J-Curve</a:t>
            </a:r>
          </a:p>
          <a:p>
            <a:pPr lvl="1"/>
            <a:r>
              <a:rPr lang="en-US" sz="2200" dirty="0" smtClean="0"/>
              <a:t>IRR</a:t>
            </a:r>
          </a:p>
          <a:p>
            <a:pPr lvl="1"/>
            <a:r>
              <a:rPr lang="en-US" sz="2200" dirty="0" smtClean="0"/>
              <a:t>TVPI=(</a:t>
            </a:r>
            <a:r>
              <a:rPr lang="en-US" sz="2200" dirty="0" err="1" smtClean="0"/>
              <a:t>Distributions+Residual</a:t>
            </a:r>
            <a:r>
              <a:rPr lang="en-US" sz="2200" dirty="0" smtClean="0"/>
              <a:t>)/(</a:t>
            </a:r>
            <a:r>
              <a:rPr lang="en-US" sz="2200" dirty="0" err="1" smtClean="0"/>
              <a:t>Paidin</a:t>
            </a:r>
            <a:r>
              <a:rPr lang="en-US" sz="2200" dirty="0" smtClean="0"/>
              <a:t> Capital)</a:t>
            </a:r>
          </a:p>
          <a:p>
            <a:endParaRPr lang="en-US" sz="2200" dirty="0"/>
          </a:p>
          <a:p>
            <a:endParaRPr lang="en-US" sz="2200" dirty="0" smtClean="0"/>
          </a:p>
          <a:p>
            <a:pPr lvl="1"/>
            <a:endParaRPr lang="en-US" sz="2200" dirty="0" smtClean="0"/>
          </a:p>
          <a:p>
            <a:pPr lvl="1"/>
            <a:endParaRPr lang="en-US" sz="2200" dirty="0"/>
          </a:p>
        </p:txBody>
      </p:sp>
      <p:sp>
        <p:nvSpPr>
          <p:cNvPr id="13" name="Content Placeholder 2"/>
          <p:cNvSpPr txBox="1">
            <a:spLocks/>
          </p:cNvSpPr>
          <p:nvPr/>
        </p:nvSpPr>
        <p:spPr>
          <a:xfrm>
            <a:off x="5033987" y="1721569"/>
            <a:ext cx="4853732" cy="56648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b="1" dirty="0" smtClean="0"/>
              <a:t>Return Breakdown</a:t>
            </a:r>
          </a:p>
          <a:p>
            <a:endParaRPr lang="en-US" sz="2200" dirty="0" smtClean="0"/>
          </a:p>
          <a:p>
            <a:pPr lvl="1"/>
            <a:endParaRPr lang="en-US" sz="2200" dirty="0" smtClean="0"/>
          </a:p>
          <a:p>
            <a:pPr lvl="1"/>
            <a:endParaRPr lang="en-US" sz="2200" dirty="0"/>
          </a:p>
        </p:txBody>
      </p:sp>
    </p:spTree>
    <p:extLst>
      <p:ext uri="{BB962C8B-B14F-4D97-AF65-F5344CB8AC3E}">
        <p14:creationId xmlns:p14="http://schemas.microsoft.com/office/powerpoint/2010/main" val="3498602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Types of Private Capital Funds Include</a:t>
            </a:r>
            <a:endParaRPr lang="en-US" dirty="0"/>
          </a:p>
        </p:txBody>
      </p:sp>
      <p:sp>
        <p:nvSpPr>
          <p:cNvPr id="3" name="Content Placeholder 2"/>
          <p:cNvSpPr>
            <a:spLocks noGrp="1"/>
          </p:cNvSpPr>
          <p:nvPr>
            <p:ph idx="1"/>
          </p:nvPr>
        </p:nvSpPr>
        <p:spPr>
          <a:xfrm>
            <a:off x="480268" y="1193193"/>
            <a:ext cx="4167932" cy="4064607"/>
          </a:xfrm>
        </p:spPr>
        <p:txBody>
          <a:bodyPr>
            <a:normAutofit lnSpcReduction="10000"/>
          </a:bodyPr>
          <a:lstStyle/>
          <a:p>
            <a:r>
              <a:rPr lang="en-US" dirty="0" smtClean="0"/>
              <a:t>Mega-Cap (LBO)</a:t>
            </a:r>
          </a:p>
          <a:p>
            <a:r>
              <a:rPr lang="en-US" dirty="0" smtClean="0"/>
              <a:t>Mid-Market</a:t>
            </a:r>
          </a:p>
          <a:p>
            <a:r>
              <a:rPr lang="en-US" dirty="0" smtClean="0"/>
              <a:t>Distressed</a:t>
            </a:r>
          </a:p>
          <a:p>
            <a:r>
              <a:rPr lang="en-US" dirty="0" smtClean="0"/>
              <a:t>Growth Equity</a:t>
            </a:r>
          </a:p>
          <a:p>
            <a:r>
              <a:rPr lang="en-US" dirty="0" smtClean="0"/>
              <a:t>Venture Capital</a:t>
            </a:r>
          </a:p>
          <a:p>
            <a:r>
              <a:rPr lang="en-US" dirty="0" smtClean="0"/>
              <a:t>Angel Investing</a:t>
            </a:r>
          </a:p>
          <a:p>
            <a:r>
              <a:rPr lang="en-US" dirty="0" smtClean="0"/>
              <a:t>Seed Capital</a:t>
            </a:r>
          </a:p>
          <a:p>
            <a:r>
              <a:rPr lang="en-US" dirty="0" smtClean="0"/>
              <a:t>Mezzanine Financing</a:t>
            </a:r>
          </a:p>
          <a:p>
            <a:r>
              <a:rPr lang="en-US" dirty="0" smtClean="0"/>
              <a:t>Death Spiral</a:t>
            </a:r>
          </a:p>
          <a:p>
            <a:r>
              <a:rPr lang="en-US" dirty="0" smtClean="0"/>
              <a:t>Private Investments in Public Enterprises (PIPEs)</a:t>
            </a:r>
          </a:p>
          <a:p>
            <a:r>
              <a:rPr lang="en-US" dirty="0" smtClean="0"/>
              <a:t>Side Pockets</a:t>
            </a:r>
          </a:p>
          <a:p>
            <a:r>
              <a:rPr lang="en-US" dirty="0" smtClean="0"/>
              <a:t>Institutional Direct Investment</a:t>
            </a:r>
          </a:p>
          <a:p>
            <a:r>
              <a:rPr lang="en-US" dirty="0" smtClean="0"/>
              <a:t>Carve-Out\Spin-Off</a:t>
            </a:r>
          </a:p>
        </p:txBody>
      </p:sp>
      <p:sp>
        <p:nvSpPr>
          <p:cNvPr id="4" name="Content Placeholder 2"/>
          <p:cNvSpPr txBox="1">
            <a:spLocks/>
          </p:cNvSpPr>
          <p:nvPr/>
        </p:nvSpPr>
        <p:spPr>
          <a:xfrm>
            <a:off x="4343400" y="1193193"/>
            <a:ext cx="416793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Industry-</a:t>
            </a:r>
            <a:r>
              <a:rPr lang="en-US" dirty="0"/>
              <a:t>S</a:t>
            </a:r>
            <a:r>
              <a:rPr lang="en-US" dirty="0" smtClean="0"/>
              <a:t>pecific</a:t>
            </a:r>
            <a:endParaRPr lang="en-US" dirty="0"/>
          </a:p>
          <a:p>
            <a:r>
              <a:rPr lang="en-US" dirty="0"/>
              <a:t>Double-Bottom </a:t>
            </a:r>
            <a:r>
              <a:rPr lang="en-US" dirty="0" smtClean="0"/>
              <a:t>Line </a:t>
            </a:r>
            <a:r>
              <a:rPr lang="en-US" dirty="0"/>
              <a:t>(Sustainability)</a:t>
            </a:r>
          </a:p>
          <a:p>
            <a:r>
              <a:rPr lang="en-US" dirty="0" smtClean="0"/>
              <a:t>Real-Estate</a:t>
            </a:r>
            <a:endParaRPr lang="en-US" dirty="0"/>
          </a:p>
          <a:p>
            <a:r>
              <a:rPr lang="en-US" dirty="0"/>
              <a:t>Infrastructure</a:t>
            </a:r>
          </a:p>
          <a:p>
            <a:r>
              <a:rPr lang="en-US" dirty="0"/>
              <a:t>Merchant </a:t>
            </a:r>
            <a:r>
              <a:rPr lang="en-US" dirty="0" smtClean="0"/>
              <a:t>Banking</a:t>
            </a:r>
            <a:endParaRPr lang="en-US" dirty="0"/>
          </a:p>
          <a:p>
            <a:r>
              <a:rPr lang="en-US" dirty="0" smtClean="0"/>
              <a:t>Secondary</a:t>
            </a:r>
            <a:endParaRPr lang="en-US" dirty="0"/>
          </a:p>
          <a:p>
            <a:r>
              <a:rPr lang="en-US" dirty="0"/>
              <a:t>Fund of </a:t>
            </a:r>
            <a:r>
              <a:rPr lang="en-US" dirty="0" smtClean="0"/>
              <a:t>Funds</a:t>
            </a:r>
          </a:p>
          <a:p>
            <a:r>
              <a:rPr lang="en-US" dirty="0" smtClean="0"/>
              <a:t>Special Situations</a:t>
            </a:r>
          </a:p>
          <a:p>
            <a:r>
              <a:rPr lang="en-US" dirty="0" smtClean="0"/>
              <a:t>Generalist/Multi-</a:t>
            </a:r>
            <a:r>
              <a:rPr lang="en-US" dirty="0" err="1" smtClean="0"/>
              <a:t>strat</a:t>
            </a:r>
            <a:endParaRPr lang="en-US" dirty="0" smtClean="0"/>
          </a:p>
          <a:p>
            <a:r>
              <a:rPr lang="en-US" dirty="0" smtClean="0"/>
              <a:t>Evergreen</a:t>
            </a:r>
          </a:p>
          <a:p>
            <a:r>
              <a:rPr lang="en-US" dirty="0" smtClean="0"/>
              <a:t>Emerging Market</a:t>
            </a:r>
          </a:p>
          <a:p>
            <a:r>
              <a:rPr lang="en-US" dirty="0" smtClean="0"/>
              <a:t>Natural Resource (ex. Timber)</a:t>
            </a:r>
          </a:p>
          <a:p>
            <a:r>
              <a:rPr lang="en-US" dirty="0"/>
              <a:t>Corporate </a:t>
            </a:r>
            <a:r>
              <a:rPr lang="en-US" dirty="0" smtClean="0"/>
              <a:t>Partner</a:t>
            </a:r>
            <a:endParaRPr lang="en-US" dirty="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388844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TotalTime>
  <Words>1491</Words>
  <Application>Microsoft Office PowerPoint</Application>
  <PresentationFormat>On-screen Show (4:3)</PresentationFormat>
  <Paragraphs>365</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Private Equity &amp; Venture Capital Club  Club Kick-off and PE Basics</vt:lpstr>
      <vt:lpstr>What is Private Equity?</vt:lpstr>
      <vt:lpstr>Agenda</vt:lpstr>
      <vt:lpstr>Club Co-Chairs</vt:lpstr>
      <vt:lpstr>Calendar of Events: Weekly Meetings </vt:lpstr>
      <vt:lpstr>Other Events</vt:lpstr>
      <vt:lpstr>Why PE?</vt:lpstr>
      <vt:lpstr>Basic Investment Characteristics</vt:lpstr>
      <vt:lpstr>Many Types of Private Capital Funds Include</vt:lpstr>
      <vt:lpstr>Fund structure: All roads lead to Delaware</vt:lpstr>
      <vt:lpstr>Common PE Investment Clauses</vt:lpstr>
      <vt:lpstr>PE Funds are Always Raising Money</vt:lpstr>
      <vt:lpstr>Private Equity is a Volatile Industry</vt:lpstr>
      <vt:lpstr>Recruiting Prospects are Improved  But Not Great</vt:lpstr>
      <vt:lpstr>That a Significant Portion of Dry Powder is Pre-Crisis is Cause For Pessimism</vt:lpstr>
      <vt:lpstr>That a Significant Portion of Dry Powder is Pre-Crisis is Cause For Pessimism</vt:lpstr>
      <vt:lpstr>However, Exits are Back</vt:lpstr>
      <vt:lpstr>…And Institutional Funds May Come to The Rescue</vt:lpstr>
      <vt:lpstr>Largest PE Firms</vt:lpstr>
      <vt:lpstr>Four Stages of Private Equity</vt:lpstr>
      <vt:lpstr>One Example Set of Screening Criteria</vt:lpstr>
      <vt:lpstr>Two non-exclusive ways to get value from a deal</vt:lpstr>
      <vt:lpstr>Example Deal: McBurger Co.</vt:lpstr>
      <vt:lpstr>PE Funds Use Leverage As Force Multiplier</vt:lpstr>
      <vt:lpstr>Famous Examples of LBOs</vt:lpstr>
      <vt:lpstr>Six Main Ways of Exiting a Deal</vt:lpstr>
      <vt:lpstr>Appendix</vt:lpstr>
      <vt:lpstr>Glossary- Performance Terms</vt:lpstr>
      <vt:lpstr>Glossary- Risks</vt:lpstr>
      <vt:lpstr>Glossary- VC Terms</vt:lpstr>
      <vt:lpstr>Glossary- Other</vt:lpstr>
    </vt:vector>
  </TitlesOfParts>
  <Company>Yale Law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Fighting Sloths A   Matthew Fox, Anna Grotberg,              Fernando Herrero Sin, James Williamson</dc:title>
  <dc:creator>Law User</dc:creator>
  <cp:lastModifiedBy>Vikram Agrawal</cp:lastModifiedBy>
  <cp:revision>159</cp:revision>
  <dcterms:created xsi:type="dcterms:W3CDTF">2011-10-27T10:37:44Z</dcterms:created>
  <dcterms:modified xsi:type="dcterms:W3CDTF">2013-09-10T04:13:52Z</dcterms:modified>
</cp:coreProperties>
</file>