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6" r:id="rId3"/>
  </p:sldMasterIdLst>
  <p:notesMasterIdLst>
    <p:notesMasterId r:id="rId29"/>
  </p:notesMasterIdLst>
  <p:handoutMasterIdLst>
    <p:handoutMasterId r:id="rId30"/>
  </p:handoutMasterIdLst>
  <p:sldIdLst>
    <p:sldId id="951" r:id="rId4"/>
    <p:sldId id="964" r:id="rId5"/>
    <p:sldId id="1009" r:id="rId6"/>
    <p:sldId id="968" r:id="rId7"/>
    <p:sldId id="970" r:id="rId8"/>
    <p:sldId id="1011" r:id="rId9"/>
    <p:sldId id="974" r:id="rId10"/>
    <p:sldId id="978" r:id="rId11"/>
    <p:sldId id="979" r:id="rId12"/>
    <p:sldId id="980" r:id="rId13"/>
    <p:sldId id="981" r:id="rId14"/>
    <p:sldId id="994" r:id="rId15"/>
    <p:sldId id="997" r:id="rId16"/>
    <p:sldId id="1008" r:id="rId17"/>
    <p:sldId id="998" r:id="rId18"/>
    <p:sldId id="1010" r:id="rId19"/>
    <p:sldId id="1000" r:id="rId20"/>
    <p:sldId id="1005" r:id="rId21"/>
    <p:sldId id="1007" r:id="rId22"/>
    <p:sldId id="995" r:id="rId23"/>
    <p:sldId id="988" r:id="rId24"/>
    <p:sldId id="989" r:id="rId25"/>
    <p:sldId id="990" r:id="rId26"/>
    <p:sldId id="1006" r:id="rId27"/>
    <p:sldId id="993" r:id="rId28"/>
  </p:sldIdLst>
  <p:sldSz cx="9729788" cy="7443788"/>
  <p:notesSz cx="9296400" cy="7010400"/>
  <p:custDataLst>
    <p:tags r:id="rId31"/>
  </p:custDataLst>
  <p:defaultTextStyle>
    <a:defPPr>
      <a:defRPr lang="en-US"/>
    </a:defPPr>
    <a:lvl1pPr marL="0" algn="l" defTabSz="981139" rtl="0" eaLnBrk="1" latinLnBrk="0" hangingPunct="1">
      <a:defRPr lang="en-CA" sz="1900" kern="1200">
        <a:solidFill>
          <a:schemeClr val="tx1"/>
        </a:solidFill>
        <a:latin typeface="+mn-lt"/>
        <a:ea typeface="+mn-ea"/>
        <a:cs typeface="+mn-cs"/>
      </a:defRPr>
    </a:lvl1pPr>
    <a:lvl2pPr marL="490569" algn="l" defTabSz="981139" rtl="0" eaLnBrk="1" latinLnBrk="0" hangingPunct="1">
      <a:defRPr sz="1900" kern="1200">
        <a:solidFill>
          <a:schemeClr val="tx1"/>
        </a:solidFill>
        <a:latin typeface="+mn-lt"/>
        <a:ea typeface="+mn-ea"/>
        <a:cs typeface="+mn-cs"/>
      </a:defRPr>
    </a:lvl2pPr>
    <a:lvl3pPr marL="981139" algn="l" defTabSz="981139" rtl="0" eaLnBrk="1" latinLnBrk="0" hangingPunct="1">
      <a:defRPr sz="1900" kern="1200">
        <a:solidFill>
          <a:schemeClr val="tx1"/>
        </a:solidFill>
        <a:latin typeface="+mn-lt"/>
        <a:ea typeface="+mn-ea"/>
        <a:cs typeface="+mn-cs"/>
      </a:defRPr>
    </a:lvl3pPr>
    <a:lvl4pPr marL="1471707" algn="l" defTabSz="981139" rtl="0" eaLnBrk="1" latinLnBrk="0" hangingPunct="1">
      <a:defRPr sz="1900" kern="1200">
        <a:solidFill>
          <a:schemeClr val="tx1"/>
        </a:solidFill>
        <a:latin typeface="+mn-lt"/>
        <a:ea typeface="+mn-ea"/>
        <a:cs typeface="+mn-cs"/>
      </a:defRPr>
    </a:lvl4pPr>
    <a:lvl5pPr marL="1962278" algn="l" defTabSz="981139" rtl="0" eaLnBrk="1" latinLnBrk="0" hangingPunct="1">
      <a:defRPr sz="1900" kern="1200">
        <a:solidFill>
          <a:schemeClr val="tx1"/>
        </a:solidFill>
        <a:latin typeface="+mn-lt"/>
        <a:ea typeface="+mn-ea"/>
        <a:cs typeface="+mn-cs"/>
      </a:defRPr>
    </a:lvl5pPr>
    <a:lvl6pPr marL="2452847" algn="l" defTabSz="981139" rtl="0" eaLnBrk="1" latinLnBrk="0" hangingPunct="1">
      <a:defRPr sz="1900" kern="1200">
        <a:solidFill>
          <a:schemeClr val="tx1"/>
        </a:solidFill>
        <a:latin typeface="+mn-lt"/>
        <a:ea typeface="+mn-ea"/>
        <a:cs typeface="+mn-cs"/>
      </a:defRPr>
    </a:lvl6pPr>
    <a:lvl7pPr marL="2943416" algn="l" defTabSz="981139" rtl="0" eaLnBrk="1" latinLnBrk="0" hangingPunct="1">
      <a:defRPr sz="1900" kern="1200">
        <a:solidFill>
          <a:schemeClr val="tx1"/>
        </a:solidFill>
        <a:latin typeface="+mn-lt"/>
        <a:ea typeface="+mn-ea"/>
        <a:cs typeface="+mn-cs"/>
      </a:defRPr>
    </a:lvl7pPr>
    <a:lvl8pPr marL="3433985" algn="l" defTabSz="981139" rtl="0" eaLnBrk="1" latinLnBrk="0" hangingPunct="1">
      <a:defRPr sz="1900" kern="1200">
        <a:solidFill>
          <a:schemeClr val="tx1"/>
        </a:solidFill>
        <a:latin typeface="+mn-lt"/>
        <a:ea typeface="+mn-ea"/>
        <a:cs typeface="+mn-cs"/>
      </a:defRPr>
    </a:lvl8pPr>
    <a:lvl9pPr marL="3924555" algn="l" defTabSz="98113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5">
          <p15:clr>
            <a:srgbClr val="A4A3A4"/>
          </p15:clr>
        </p15:guide>
        <p15:guide id="2" pos="233"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Kim" initials="PK" lastIdx="1" clrIdx="0"/>
  <p:cmAuthor id="1" name="Irene Chung" initials="I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99CCFF"/>
    <a:srgbClr val="0066CC"/>
    <a:srgbClr val="FFFFCC"/>
    <a:srgbClr val="FF3300"/>
    <a:srgbClr val="E53BC5"/>
    <a:srgbClr val="CC0000"/>
    <a:srgbClr val="17305D"/>
    <a:srgbClr val="9A9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2" autoAdjust="0"/>
    <p:restoredTop sz="67062" autoAdjust="0"/>
  </p:normalViewPr>
  <p:slideViewPr>
    <p:cSldViewPr snapToGrid="0">
      <p:cViewPr varScale="1">
        <p:scale>
          <a:sx n="70" d="100"/>
          <a:sy n="70" d="100"/>
        </p:scale>
        <p:origin x="3248" y="184"/>
      </p:cViewPr>
      <p:guideLst>
        <p:guide orient="horz" pos="4595"/>
        <p:guide pos="2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37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tags" Target="tags/tag1.xml"/><Relationship Id="rId32" Type="http://schemas.openxmlformats.org/officeDocument/2006/relationships/commentAuthors" Target="commentAuthor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1" cy="350520"/>
          </a:xfrm>
          <a:prstGeom prst="rect">
            <a:avLst/>
          </a:prstGeom>
        </p:spPr>
        <p:txBody>
          <a:bodyPr vert="horz" lIns="93151" tIns="46576" rIns="93151" bIns="46576" rtlCol="0"/>
          <a:lstStyle>
            <a:lvl1pPr algn="l">
              <a:defRPr sz="1200"/>
            </a:lvl1pPr>
          </a:lstStyle>
          <a:p>
            <a:endParaRPr lang="en-CA" dirty="0"/>
          </a:p>
        </p:txBody>
      </p:sp>
      <p:sp>
        <p:nvSpPr>
          <p:cNvPr id="3" name="Date Placeholder 2"/>
          <p:cNvSpPr>
            <a:spLocks noGrp="1"/>
          </p:cNvSpPr>
          <p:nvPr>
            <p:ph type="dt" sz="quarter" idx="1"/>
          </p:nvPr>
        </p:nvSpPr>
        <p:spPr>
          <a:xfrm>
            <a:off x="5266348" y="1"/>
            <a:ext cx="4028441" cy="350520"/>
          </a:xfrm>
          <a:prstGeom prst="rect">
            <a:avLst/>
          </a:prstGeom>
        </p:spPr>
        <p:txBody>
          <a:bodyPr vert="horz" lIns="93151" tIns="46576" rIns="93151" bIns="46576" rtlCol="0"/>
          <a:lstStyle>
            <a:lvl1pPr algn="r">
              <a:defRPr sz="1200"/>
            </a:lvl1pPr>
          </a:lstStyle>
          <a:p>
            <a:fld id="{9088374C-FBE6-4B8B-93A6-5FAFFFD20233}" type="datetimeFigureOut">
              <a:rPr lang="en-US" smtClean="0"/>
              <a:pPr/>
              <a:t>10/26/15</a:t>
            </a:fld>
            <a:endParaRPr lang="en-CA" dirty="0"/>
          </a:p>
        </p:txBody>
      </p:sp>
      <p:sp>
        <p:nvSpPr>
          <p:cNvPr id="4" name="Footer Placeholder 3"/>
          <p:cNvSpPr>
            <a:spLocks noGrp="1"/>
          </p:cNvSpPr>
          <p:nvPr>
            <p:ph type="ftr" sz="quarter" idx="2"/>
          </p:nvPr>
        </p:nvSpPr>
        <p:spPr>
          <a:xfrm>
            <a:off x="1" y="6658259"/>
            <a:ext cx="4028441" cy="350520"/>
          </a:xfrm>
          <a:prstGeom prst="rect">
            <a:avLst/>
          </a:prstGeom>
        </p:spPr>
        <p:txBody>
          <a:bodyPr vert="horz" lIns="93151" tIns="46576" rIns="93151" bIns="46576"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6348" y="6658259"/>
            <a:ext cx="4028441" cy="350520"/>
          </a:xfrm>
          <a:prstGeom prst="rect">
            <a:avLst/>
          </a:prstGeom>
        </p:spPr>
        <p:txBody>
          <a:bodyPr vert="horz" lIns="93151" tIns="46576" rIns="93151" bIns="46576" rtlCol="0" anchor="b"/>
          <a:lstStyle>
            <a:lvl1pPr algn="r">
              <a:defRPr sz="1200"/>
            </a:lvl1pPr>
          </a:lstStyle>
          <a:p>
            <a:fld id="{C0708A86-4735-4E3C-A53A-ACD9DD50FEDE}" type="slidenum">
              <a:rPr lang="en-CA" smtClean="0"/>
              <a:pPr/>
              <a:t>‹#›</a:t>
            </a:fld>
            <a:endParaRPr lang="en-CA" dirty="0"/>
          </a:p>
        </p:txBody>
      </p:sp>
    </p:spTree>
    <p:extLst>
      <p:ext uri="{BB962C8B-B14F-4D97-AF65-F5344CB8AC3E}">
        <p14:creationId xmlns:p14="http://schemas.microsoft.com/office/powerpoint/2010/main" val="1754009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35200" y="158750"/>
            <a:ext cx="4826000" cy="3690938"/>
          </a:xfrm>
          <a:prstGeom prst="rect">
            <a:avLst/>
          </a:prstGeom>
          <a:noFill/>
          <a:ln w="12700">
            <a:solidFill>
              <a:prstClr val="black"/>
            </a:solidFill>
          </a:ln>
        </p:spPr>
        <p:txBody>
          <a:bodyPr vert="horz" lIns="93151" tIns="46576" rIns="93151" bIns="46576" rtlCol="0" anchor="ctr"/>
          <a:lstStyle/>
          <a:p>
            <a:endParaRPr lang="en-US" dirty="0"/>
          </a:p>
        </p:txBody>
      </p:sp>
      <p:sp>
        <p:nvSpPr>
          <p:cNvPr id="5" name="Notes Placeholder 4"/>
          <p:cNvSpPr>
            <a:spLocks noGrp="1"/>
          </p:cNvSpPr>
          <p:nvPr>
            <p:ph type="body" sz="quarter" idx="3"/>
          </p:nvPr>
        </p:nvSpPr>
        <p:spPr>
          <a:xfrm>
            <a:off x="213818" y="3972562"/>
            <a:ext cx="8859469" cy="2888285"/>
          </a:xfrm>
          <a:prstGeom prst="rect">
            <a:avLst/>
          </a:prstGeom>
        </p:spPr>
        <p:txBody>
          <a:bodyPr vert="horz" lIns="93151" tIns="46576" rIns="93151" bIns="465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3999449"/>
      </p:ext>
    </p:extLst>
  </p:cSld>
  <p:clrMap bg1="lt1" tx1="dk1" bg2="lt2" tx2="dk2" accent1="accent1" accent2="accent2" accent3="accent3" accent4="accent4" accent5="accent5" accent6="accent6" hlink="hlink" folHlink="folHlink"/>
  <p:notesStyle>
    <a:lvl1pPr marL="0" algn="l" defTabSz="914217" rtl="0" eaLnBrk="1" latinLnBrk="0" hangingPunct="1">
      <a:defRPr sz="1200" kern="1200">
        <a:solidFill>
          <a:schemeClr val="tx1"/>
        </a:solidFill>
        <a:latin typeface="Verdana" pitchFamily="34" charset="0"/>
        <a:ea typeface="+mn-ea"/>
        <a:cs typeface="+mn-cs"/>
      </a:defRPr>
    </a:lvl1pPr>
    <a:lvl2pPr marL="457108" algn="l" defTabSz="914217" rtl="0" eaLnBrk="1" latinLnBrk="0" hangingPunct="1">
      <a:defRPr sz="1200" kern="1200">
        <a:solidFill>
          <a:schemeClr val="tx1"/>
        </a:solidFill>
        <a:latin typeface="Verdana" pitchFamily="34" charset="0"/>
        <a:ea typeface="+mn-ea"/>
        <a:cs typeface="+mn-cs"/>
      </a:defRPr>
    </a:lvl2pPr>
    <a:lvl3pPr marL="914217" algn="l" defTabSz="914217" rtl="0" eaLnBrk="1" latinLnBrk="0" hangingPunct="1">
      <a:defRPr sz="1200" kern="1200">
        <a:solidFill>
          <a:schemeClr val="tx1"/>
        </a:solidFill>
        <a:latin typeface="Verdana" pitchFamily="34" charset="0"/>
        <a:ea typeface="+mn-ea"/>
        <a:cs typeface="+mn-cs"/>
      </a:defRPr>
    </a:lvl3pPr>
    <a:lvl4pPr marL="1371327" algn="l" defTabSz="914217" rtl="0" eaLnBrk="1" latinLnBrk="0" hangingPunct="1">
      <a:defRPr sz="1200" kern="1200">
        <a:solidFill>
          <a:schemeClr val="tx1"/>
        </a:solidFill>
        <a:latin typeface="Verdana" pitchFamily="34" charset="0"/>
        <a:ea typeface="+mn-ea"/>
        <a:cs typeface="+mn-cs"/>
      </a:defRPr>
    </a:lvl4pPr>
    <a:lvl5pPr marL="1828436" algn="l" defTabSz="914217" rtl="0" eaLnBrk="1" latinLnBrk="0" hangingPunct="1">
      <a:defRPr sz="1200" kern="1200">
        <a:solidFill>
          <a:schemeClr val="tx1"/>
        </a:solidFill>
        <a:latin typeface="Verdana" pitchFamily="34" charset="0"/>
        <a:ea typeface="+mn-ea"/>
        <a:cs typeface="+mn-cs"/>
      </a:defRPr>
    </a:lvl5pPr>
    <a:lvl6pPr marL="2285545" algn="l" defTabSz="914217" rtl="0" eaLnBrk="1" latinLnBrk="0" hangingPunct="1">
      <a:defRPr sz="1200" kern="1200">
        <a:solidFill>
          <a:schemeClr val="tx1"/>
        </a:solidFill>
        <a:latin typeface="+mn-lt"/>
        <a:ea typeface="+mn-ea"/>
        <a:cs typeface="+mn-cs"/>
      </a:defRPr>
    </a:lvl6pPr>
    <a:lvl7pPr marL="2742653" algn="l" defTabSz="914217" rtl="0" eaLnBrk="1" latinLnBrk="0" hangingPunct="1">
      <a:defRPr sz="1200" kern="1200">
        <a:solidFill>
          <a:schemeClr val="tx1"/>
        </a:solidFill>
        <a:latin typeface="+mn-lt"/>
        <a:ea typeface="+mn-ea"/>
        <a:cs typeface="+mn-cs"/>
      </a:defRPr>
    </a:lvl7pPr>
    <a:lvl8pPr marL="3199763" algn="l" defTabSz="914217" rtl="0" eaLnBrk="1" latinLnBrk="0" hangingPunct="1">
      <a:defRPr sz="1200" kern="1200">
        <a:solidFill>
          <a:schemeClr val="tx1"/>
        </a:solidFill>
        <a:latin typeface="+mn-lt"/>
        <a:ea typeface="+mn-ea"/>
        <a:cs typeface="+mn-cs"/>
      </a:defRPr>
    </a:lvl8pPr>
    <a:lvl9pPr marL="3656872"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Write assertions on board beforehand</a:t>
            </a:r>
          </a:p>
          <a:p>
            <a:pPr marL="171450" indent="-171450">
              <a:buFont typeface="Arial" pitchFamily="34" charset="0"/>
              <a:buChar char="•"/>
            </a:pPr>
            <a:r>
              <a:rPr lang="en-US" dirty="0" smtClean="0"/>
              <a:t>Intro self &gt; TBG</a:t>
            </a:r>
            <a:endParaRPr lang="en-US" baseline="0" dirty="0" smtClean="0"/>
          </a:p>
          <a:p>
            <a:pPr marL="628558" lvl="1" indent="-171450">
              <a:buFont typeface="Arial" pitchFamily="34" charset="0"/>
              <a:buChar char="•"/>
            </a:pPr>
            <a:r>
              <a:rPr lang="en-US" baseline="0" dirty="0" smtClean="0"/>
              <a:t>Program design and business planning</a:t>
            </a:r>
          </a:p>
          <a:p>
            <a:pPr marL="628558" lvl="1" indent="-171450">
              <a:buFont typeface="Arial" pitchFamily="34" charset="0"/>
              <a:buChar char="•"/>
            </a:pPr>
            <a:r>
              <a:rPr lang="en-US" baseline="0" dirty="0" smtClean="0"/>
              <a:t>Performance measurement</a:t>
            </a:r>
          </a:p>
          <a:p>
            <a:pPr marL="628558" lvl="1" indent="-171450">
              <a:buFont typeface="Arial" pitchFamily="34" charset="0"/>
              <a:buChar char="•"/>
            </a:pPr>
            <a:r>
              <a:rPr lang="en-US" baseline="0" dirty="0" smtClean="0"/>
              <a:t>Organizational analysis</a:t>
            </a:r>
          </a:p>
          <a:p>
            <a:pPr marL="171450" lvl="0" indent="-171450">
              <a:buFont typeface="Arial" pitchFamily="34" charset="0"/>
              <a:buChar char="•"/>
            </a:pPr>
            <a:r>
              <a:rPr lang="en-US" dirty="0" smtClean="0"/>
              <a:t>MSSC &gt; training</a:t>
            </a:r>
            <a:r>
              <a:rPr lang="en-US" baseline="0" dirty="0" smtClean="0"/>
              <a:t> - help you get acquainted with the nonprofit sector and walk through a typical case process </a:t>
            </a:r>
            <a:r>
              <a:rPr lang="en-US" b="1" baseline="0" dirty="0" smtClean="0"/>
              <a:t>[Click]</a:t>
            </a:r>
            <a:endParaRPr lang="en-US" b="1" dirty="0"/>
          </a:p>
        </p:txBody>
      </p:sp>
    </p:spTree>
    <p:extLst>
      <p:ext uri="{BB962C8B-B14F-4D97-AF65-F5344CB8AC3E}">
        <p14:creationId xmlns:p14="http://schemas.microsoft.com/office/powerpoint/2010/main" val="124641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In</a:t>
            </a:r>
            <a:r>
              <a:rPr lang="en-US" baseline="0" dirty="0" smtClean="0"/>
              <a:t> applying to MSSC – Union Settlement was facing the following situation and key questions </a:t>
            </a:r>
            <a:r>
              <a:rPr lang="en-US" b="1" baseline="0" dirty="0" smtClean="0"/>
              <a:t>[click] [click] [click]</a:t>
            </a:r>
          </a:p>
          <a:p>
            <a:pPr marL="171107" indent="-171107">
              <a:buFont typeface="Arial" pitchFamily="34" charset="0"/>
              <a:buChar char="•"/>
            </a:pPr>
            <a:r>
              <a:rPr lang="en-US" b="0" baseline="0" dirty="0" smtClean="0"/>
              <a:t>Situation: cut in government funding forcing them to cut from 45 to 16 classes</a:t>
            </a:r>
          </a:p>
          <a:p>
            <a:pPr marL="171107" indent="-171107">
              <a:buFont typeface="Arial" pitchFamily="34" charset="0"/>
              <a:buChar char="•"/>
            </a:pPr>
            <a:r>
              <a:rPr lang="en-US" b="0" baseline="0" dirty="0" smtClean="0"/>
              <a:t>Question then </a:t>
            </a:r>
            <a:r>
              <a:rPr lang="en-US" b="1" baseline="0" dirty="0" smtClean="0"/>
              <a:t>[click] </a:t>
            </a:r>
            <a:r>
              <a:rPr lang="en-US" b="0" baseline="0" dirty="0" smtClean="0"/>
              <a:t>should they launch fee for service class and if so, what would it look like?</a:t>
            </a:r>
          </a:p>
          <a:p>
            <a:pPr marL="171107" indent="-171107">
              <a:buFont typeface="Arial" pitchFamily="34" charset="0"/>
              <a:buChar char="•"/>
            </a:pPr>
            <a:r>
              <a:rPr lang="en-US" baseline="0" dirty="0" smtClean="0"/>
              <a:t>You’ll likely see something similar with your clients</a:t>
            </a:r>
          </a:p>
          <a:p>
            <a:pPr marL="628215" lvl="1" indent="-171107">
              <a:buFont typeface="Arial" pitchFamily="34" charset="0"/>
              <a:buChar char="•"/>
            </a:pPr>
            <a:r>
              <a:rPr lang="en-US" baseline="0" dirty="0" smtClean="0"/>
              <a:t>Ask how they will receive this information</a:t>
            </a:r>
          </a:p>
          <a:p>
            <a:pPr marL="628215" lvl="1" indent="-171107">
              <a:buFont typeface="Arial" pitchFamily="34" charset="0"/>
              <a:buChar char="•"/>
            </a:pPr>
            <a:r>
              <a:rPr lang="en-US" baseline="0" dirty="0" smtClean="0"/>
              <a:t>Strategic in nature</a:t>
            </a:r>
          </a:p>
          <a:p>
            <a:pPr marL="628215" lvl="1" indent="-171107">
              <a:buFont typeface="Arial" pitchFamily="34" charset="0"/>
              <a:buChar char="•"/>
            </a:pPr>
            <a:r>
              <a:rPr lang="en-US" baseline="0" dirty="0" smtClean="0"/>
              <a:t>Achievable within timeframe and skillset of team</a:t>
            </a:r>
          </a:p>
          <a:p>
            <a:pPr marL="628215" lvl="1" indent="-171107">
              <a:buFont typeface="Arial" pitchFamily="34" charset="0"/>
              <a:buChar char="•"/>
            </a:pPr>
            <a:r>
              <a:rPr lang="en-US" baseline="0" dirty="0" smtClean="0"/>
              <a:t>Client had needed data</a:t>
            </a:r>
          </a:p>
          <a:p>
            <a:pPr marL="628215" lvl="1" indent="-171107">
              <a:buFont typeface="Arial" pitchFamily="34" charset="0"/>
              <a:buChar char="•"/>
            </a:pPr>
            <a:endParaRPr lang="en-US" dirty="0"/>
          </a:p>
        </p:txBody>
      </p:sp>
    </p:spTree>
    <p:extLst>
      <p:ext uri="{BB962C8B-B14F-4D97-AF65-F5344CB8AC3E}">
        <p14:creationId xmlns:p14="http://schemas.microsoft.com/office/powerpoint/2010/main" val="423192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A</a:t>
            </a:r>
            <a:r>
              <a:rPr lang="en-US" baseline="0" dirty="0" smtClean="0"/>
              <a:t> common instinct is to jump right in, start doing research…</a:t>
            </a:r>
          </a:p>
          <a:p>
            <a:pPr marL="171107" indent="-171107">
              <a:buFont typeface="Arial" pitchFamily="34" charset="0"/>
              <a:buChar char="•"/>
            </a:pPr>
            <a:r>
              <a:rPr lang="en-US" baseline="0" dirty="0" smtClean="0"/>
              <a:t>But a critical step is forming an hypothesis…</a:t>
            </a:r>
          </a:p>
          <a:p>
            <a:pPr marL="171107" indent="-171107">
              <a:buFont typeface="Arial" pitchFamily="34" charset="0"/>
              <a:buChar char="•"/>
            </a:pPr>
            <a:r>
              <a:rPr lang="en-US" baseline="0" dirty="0" smtClean="0"/>
              <a:t>Question for audience: Why do you think forming a hypothesis was important, rather than just jumping into the research?</a:t>
            </a:r>
          </a:p>
          <a:p>
            <a:pPr marL="171107" indent="-171107">
              <a:buFont typeface="Arial" pitchFamily="34" charset="0"/>
              <a:buChar char="•"/>
            </a:pPr>
            <a:r>
              <a:rPr lang="en-US" baseline="0" dirty="0" smtClean="0"/>
              <a:t>[if silence, this is why…]</a:t>
            </a:r>
          </a:p>
          <a:p>
            <a:pPr marL="171107" indent="-171107">
              <a:buFont typeface="Arial" pitchFamily="34" charset="0"/>
              <a:buChar char="•"/>
            </a:pPr>
            <a:endParaRPr lang="en-US" dirty="0" smtClean="0"/>
          </a:p>
          <a:p>
            <a:pPr marL="171107" indent="-171107">
              <a:buFont typeface="Arial" pitchFamily="34" charset="0"/>
              <a:buChar char="•"/>
            </a:pPr>
            <a:r>
              <a:rPr lang="en-US" dirty="0" smtClean="0"/>
              <a:t>Start with</a:t>
            </a:r>
            <a:r>
              <a:rPr lang="en-US" baseline="0" dirty="0" smtClean="0"/>
              <a:t> a hypothesis that drives your analysis</a:t>
            </a:r>
          </a:p>
          <a:p>
            <a:pPr marL="171107" indent="-171107">
              <a:buFont typeface="Arial" pitchFamily="34" charset="0"/>
              <a:buChar char="•"/>
            </a:pPr>
            <a:r>
              <a:rPr lang="en-US" baseline="0" dirty="0" smtClean="0"/>
              <a:t>You do know something about the organization</a:t>
            </a:r>
          </a:p>
          <a:p>
            <a:pPr marL="171107" indent="-171107">
              <a:buFont typeface="Arial" pitchFamily="34" charset="0"/>
              <a:buChar char="•"/>
            </a:pPr>
            <a:endParaRPr lang="en-US" dirty="0" smtClean="0"/>
          </a:p>
          <a:p>
            <a:pPr marL="171107" indent="-171107">
              <a:buFont typeface="Arial" pitchFamily="34" charset="0"/>
              <a:buChar char="•"/>
            </a:pPr>
            <a:endParaRPr lang="en-US" dirty="0" smtClean="0"/>
          </a:p>
        </p:txBody>
      </p:sp>
    </p:spTree>
    <p:extLst>
      <p:ext uri="{BB962C8B-B14F-4D97-AF65-F5344CB8AC3E}">
        <p14:creationId xmlns:p14="http://schemas.microsoft.com/office/powerpoint/2010/main" val="164118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baseline="0" dirty="0" smtClean="0"/>
              <a:t>3 benefits:</a:t>
            </a:r>
          </a:p>
          <a:p>
            <a:pPr marL="628215" lvl="1" indent="-171107">
              <a:buFont typeface="Arial" pitchFamily="34" charset="0"/>
              <a:buChar char="•"/>
            </a:pPr>
            <a:r>
              <a:rPr lang="en-US" baseline="0" dirty="0" smtClean="0"/>
              <a:t>Streamline your analysis</a:t>
            </a:r>
          </a:p>
          <a:p>
            <a:pPr marL="628215" lvl="1" indent="-171107">
              <a:buFont typeface="Arial" pitchFamily="34" charset="0"/>
              <a:buChar char="•"/>
            </a:pPr>
            <a:r>
              <a:rPr lang="en-US" baseline="0" dirty="0" err="1" smtClean="0"/>
              <a:t>Workplan</a:t>
            </a:r>
            <a:r>
              <a:rPr lang="en-US" baseline="0" dirty="0" smtClean="0"/>
              <a:t> effectively</a:t>
            </a:r>
          </a:p>
          <a:p>
            <a:pPr marL="628215" lvl="1" indent="-171107">
              <a:buFont typeface="Arial" pitchFamily="34" charset="0"/>
              <a:buChar char="•"/>
            </a:pPr>
            <a:r>
              <a:rPr lang="en-US" baseline="0" dirty="0" smtClean="0"/>
              <a:t>Communicate with your client</a:t>
            </a:r>
          </a:p>
          <a:p>
            <a:pPr marL="171107" indent="-171107">
              <a:buFont typeface="Arial" pitchFamily="34" charset="0"/>
              <a:buChar char="•"/>
            </a:pPr>
            <a:r>
              <a:rPr lang="en-US" baseline="0" dirty="0" smtClean="0"/>
              <a:t>For example, if you were wondering whether you should expand to a new market, you’d want to know </a:t>
            </a:r>
          </a:p>
          <a:p>
            <a:pPr marL="628215" lvl="1" indent="-171107">
              <a:buFont typeface="Arial" pitchFamily="34" charset="0"/>
              <a:buChar char="•"/>
            </a:pPr>
            <a:r>
              <a:rPr lang="en-US" baseline="0" dirty="0" smtClean="0"/>
              <a:t>that there’s demand</a:t>
            </a:r>
          </a:p>
          <a:p>
            <a:pPr marL="628215" lvl="1" indent="-171107">
              <a:buFont typeface="Arial" pitchFamily="34" charset="0"/>
              <a:buChar char="•"/>
            </a:pPr>
            <a:r>
              <a:rPr lang="en-US" baseline="0" dirty="0" smtClean="0"/>
              <a:t>you have a competitive advantage </a:t>
            </a:r>
          </a:p>
          <a:p>
            <a:pPr marL="628215" lvl="1" indent="-171107">
              <a:buFont typeface="Arial" pitchFamily="34" charset="0"/>
              <a:buChar char="•"/>
            </a:pPr>
            <a:r>
              <a:rPr lang="en-US" baseline="0" dirty="0" smtClean="0"/>
              <a:t>you have the capabilities to do it</a:t>
            </a:r>
          </a:p>
          <a:p>
            <a:pPr marL="171107" indent="-171107">
              <a:buFont typeface="Arial" pitchFamily="34" charset="0"/>
              <a:buChar char="•"/>
            </a:pPr>
            <a:r>
              <a:rPr lang="en-US" b="1" baseline="0" dirty="0" smtClean="0"/>
              <a:t>[Exercise] [click]</a:t>
            </a:r>
            <a:r>
              <a:rPr lang="en-US" baseline="0" dirty="0" smtClean="0"/>
              <a:t>Take a few minutes with your groups to talk about some of the things you’d think about. Then I’ll share the team’s answer from last year.</a:t>
            </a:r>
          </a:p>
        </p:txBody>
      </p:sp>
    </p:spTree>
    <p:extLst>
      <p:ext uri="{BB962C8B-B14F-4D97-AF65-F5344CB8AC3E}">
        <p14:creationId xmlns:p14="http://schemas.microsoft.com/office/powerpoint/2010/main" val="164118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[Provide</a:t>
            </a:r>
            <a:r>
              <a:rPr lang="en-US" baseline="0" dirty="0" smtClean="0"/>
              <a:t> hypothesis tree and list of potential analyses shown above as handouts]</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the</a:t>
            </a:r>
            <a:r>
              <a:rPr lang="en-US" baseline="0" dirty="0" smtClean="0"/>
              <a:t> Union Settlement team came up with</a:t>
            </a:r>
          </a:p>
          <a:p>
            <a:pPr marL="171450" indent="-171450">
              <a:buFont typeface="Arial" panose="020B0604020202020204" pitchFamily="34" charset="0"/>
              <a:buChar char="•"/>
            </a:pPr>
            <a:r>
              <a:rPr lang="en-US" baseline="0" dirty="0" smtClean="0"/>
              <a:t>List is MECE</a:t>
            </a:r>
          </a:p>
          <a:p>
            <a:pPr marL="171450" indent="-171450">
              <a:buFont typeface="Arial" panose="020B0604020202020204" pitchFamily="34" charset="0"/>
              <a:buChar char="•"/>
            </a:pPr>
            <a:r>
              <a:rPr lang="en-US" baseline="0" dirty="0" smtClean="0"/>
              <a:t>Will help in planning analysis and </a:t>
            </a:r>
            <a:r>
              <a:rPr lang="en-US" baseline="0" dirty="0" err="1" smtClean="0"/>
              <a:t>workplan</a:t>
            </a:r>
            <a:endParaRPr lang="en-US" baseline="0" dirty="0" smtClean="0"/>
          </a:p>
          <a:p>
            <a:pPr marL="171450" indent="-171450">
              <a:buFont typeface="Arial" panose="020B0604020202020204" pitchFamily="34" charset="0"/>
              <a:buChar char="•"/>
            </a:pPr>
            <a:r>
              <a:rPr lang="en-US" baseline="0" dirty="0" smtClean="0"/>
              <a:t>How you go about proving or disproving your assertions will form the meat of your projects – this is the actual analysis </a:t>
            </a:r>
            <a:r>
              <a:rPr lang="en-US" b="1" baseline="0" dirty="0" smtClean="0"/>
              <a:t>[click]</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32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There are two sources of data to help prove</a:t>
            </a:r>
            <a:r>
              <a:rPr lang="en-US" baseline="0" dirty="0" smtClean="0"/>
              <a:t> or disprove your hypothesis and assertions</a:t>
            </a:r>
          </a:p>
          <a:p>
            <a:pPr marL="628215" lvl="1" indent="-171107">
              <a:buFont typeface="Arial" pitchFamily="34" charset="0"/>
              <a:buChar char="•"/>
            </a:pPr>
            <a:r>
              <a:rPr lang="en-US" baseline="0" dirty="0" smtClean="0"/>
              <a:t>Internal data found within your client</a:t>
            </a:r>
          </a:p>
          <a:p>
            <a:pPr marL="628215" lvl="1" indent="-171107">
              <a:buFont typeface="Arial" pitchFamily="34" charset="0"/>
              <a:buChar char="•"/>
            </a:pPr>
            <a:r>
              <a:rPr lang="en-US" baseline="0" dirty="0" smtClean="0"/>
              <a:t>External data about the environment in which your client works</a:t>
            </a:r>
          </a:p>
        </p:txBody>
      </p:sp>
    </p:spTree>
    <p:extLst>
      <p:ext uri="{BB962C8B-B14F-4D97-AF65-F5344CB8AC3E}">
        <p14:creationId xmlns:p14="http://schemas.microsoft.com/office/powerpoint/2010/main" val="164118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b="1" dirty="0" smtClean="0"/>
              <a:t>[Click]</a:t>
            </a:r>
            <a:r>
              <a:rPr lang="en-US" b="1" baseline="0" dirty="0" smtClean="0"/>
              <a:t> </a:t>
            </a:r>
            <a:r>
              <a:rPr lang="en-US" b="1" dirty="0" smtClean="0"/>
              <a:t>Questions</a:t>
            </a:r>
            <a:r>
              <a:rPr lang="en-US" baseline="0" dirty="0" smtClean="0"/>
              <a:t> for audience: Based on our discussions, w</a:t>
            </a:r>
            <a:r>
              <a:rPr lang="en-US" dirty="0" smtClean="0"/>
              <a:t>hat do you think would be</a:t>
            </a:r>
            <a:r>
              <a:rPr lang="en-US" baseline="0" dirty="0" smtClean="0"/>
              <a:t> the best options for analysis to understand whether the model is financially sustainable?</a:t>
            </a:r>
          </a:p>
          <a:p>
            <a:pPr marL="171107" indent="-171107">
              <a:buFont typeface="Arial" pitchFamily="34" charset="0"/>
              <a:buChar char="•"/>
            </a:pP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look at </a:t>
            </a:r>
            <a:r>
              <a:rPr lang="en-US" dirty="0" err="1" smtClean="0"/>
              <a:t>workplan</a:t>
            </a:r>
            <a:r>
              <a:rPr lang="en-US" dirty="0" smtClean="0"/>
              <a:t>,</a:t>
            </a:r>
            <a:r>
              <a:rPr lang="en-US" baseline="0" dirty="0" smtClean="0"/>
              <a:t> noting this is needed to plan the analyses and finish within the 8 weeks]</a:t>
            </a:r>
          </a:p>
          <a:p>
            <a:r>
              <a:rPr lang="en-US" baseline="0" dirty="0" smtClean="0"/>
              <a:t>[Voiceover: 1. need to get done in the timeline; 2. your client needs to make decisions, so you have to make the timeline work for them]</a:t>
            </a:r>
          </a:p>
          <a:p>
            <a:r>
              <a:rPr lang="en-US" baseline="0" dirty="0" smtClean="0"/>
              <a:t>NOTHING should be a surprise in a major meeting – it’s about co-creation, collaboration, …</a:t>
            </a:r>
            <a:endParaRPr lang="en-US" dirty="0"/>
          </a:p>
        </p:txBody>
      </p:sp>
    </p:spTree>
    <p:extLst>
      <p:ext uri="{BB962C8B-B14F-4D97-AF65-F5344CB8AC3E}">
        <p14:creationId xmlns:p14="http://schemas.microsoft.com/office/powerpoint/2010/main" val="15036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briefly,</a:t>
            </a:r>
            <a:r>
              <a:rPr lang="en-US" baseline="0" dirty="0" smtClean="0"/>
              <a:t> but note that there is a handout which tables should read together and discuss]</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First, we’ll talk about </a:t>
            </a:r>
            <a:r>
              <a:rPr lang="en-US" b="1" i="1" dirty="0" smtClean="0"/>
              <a:t>working</a:t>
            </a:r>
            <a:r>
              <a:rPr lang="en-US" b="1" i="1" baseline="0" dirty="0" smtClean="0"/>
              <a:t> in the social sector</a:t>
            </a:r>
            <a:r>
              <a:rPr lang="en-US" baseline="0" dirty="0" smtClean="0"/>
              <a:t>, and how this might be different from work you’ve done in the past</a:t>
            </a:r>
            <a:endParaRPr lang="en-US" dirty="0" smtClean="0"/>
          </a:p>
          <a:p>
            <a:pPr marL="171107" indent="-171107">
              <a:buFont typeface="Arial" pitchFamily="34" charset="0"/>
              <a:buChar char="•"/>
            </a:pPr>
            <a:r>
              <a:rPr lang="en-US" dirty="0" smtClean="0"/>
              <a:t>Second,</a:t>
            </a:r>
            <a:r>
              <a:rPr lang="en-US" baseline="0" dirty="0" smtClean="0"/>
              <a:t> we’ll walk through a </a:t>
            </a:r>
            <a:r>
              <a:rPr lang="en-US" b="1" baseline="0" dirty="0" smtClean="0"/>
              <a:t>case study of a short consulting case </a:t>
            </a:r>
            <a:r>
              <a:rPr lang="en-US" baseline="0" dirty="0" smtClean="0"/>
              <a:t>completed for the Morgan Stanley Strategy Challenge</a:t>
            </a:r>
          </a:p>
          <a:p>
            <a:pPr marL="628215" lvl="1" indent="-171107">
              <a:buFont typeface="Arial" pitchFamily="34" charset="0"/>
              <a:buChar char="•"/>
            </a:pPr>
            <a:r>
              <a:rPr lang="en-US" baseline="0" dirty="0" smtClean="0"/>
              <a:t>In this section, we’ll have some time for discussion, so you can actually start thinking like a nonprofit consultant</a:t>
            </a:r>
          </a:p>
          <a:p>
            <a:pPr marL="171107" lvl="0" indent="-171107">
              <a:buFont typeface="Arial" pitchFamily="34" charset="0"/>
              <a:buChar char="•"/>
            </a:pPr>
            <a:r>
              <a:rPr lang="en-US" baseline="0" dirty="0" smtClean="0"/>
              <a:t>We’ll then wrap up with some Q&amp;A </a:t>
            </a:r>
          </a:p>
          <a:p>
            <a:pPr marL="171107" marR="0" lvl="0" indent="-171107" algn="l" defTabSz="914217"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Keep your nametags out – want to make this interactive </a:t>
            </a:r>
            <a:r>
              <a:rPr lang="en-US" b="1" baseline="0" dirty="0" smtClean="0"/>
              <a:t>[Click]</a:t>
            </a:r>
          </a:p>
        </p:txBody>
      </p:sp>
    </p:spTree>
    <p:extLst>
      <p:ext uri="{BB962C8B-B14F-4D97-AF65-F5344CB8AC3E}">
        <p14:creationId xmlns:p14="http://schemas.microsoft.com/office/powerpoint/2010/main" val="158036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for voiceover: Emphasize that success depends on collaboration</a:t>
            </a:r>
            <a:r>
              <a:rPr lang="en-US" baseline="0" dirty="0" smtClean="0"/>
              <a:t> and co-ownership of the results. It is critical to bring clients along through the process in order to reach the final decision. Great analysis by itself will not change </a:t>
            </a:r>
            <a:r>
              <a:rPr lang="en-US" baseline="0" smtClean="0"/>
              <a:t>an organization.</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audience: What are some</a:t>
            </a:r>
            <a:r>
              <a:rPr lang="en-US" baseline="0" dirty="0" smtClean="0"/>
              <a:t> factors you would consider to make this practical and feasible for the client? (Emphasis: Strategy needs to be practical and achievable, taking into account the client’s current conditions)</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[Reassure audience they will have additional opportunities</a:t>
            </a:r>
            <a:r>
              <a:rPr lang="en-US" baseline="0" dirty="0" smtClean="0"/>
              <a:t> to practice in the afternoon]</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www.childrensinstitute.org</a:t>
            </a:r>
            <a:r>
              <a:rPr lang="en-US" dirty="0" smtClean="0"/>
              <a:t>/</a:t>
            </a:r>
            <a:endParaRPr lang="en-US" dirty="0"/>
          </a:p>
        </p:txBody>
      </p:sp>
    </p:spTree>
    <p:extLst>
      <p:ext uri="{BB962C8B-B14F-4D97-AF65-F5344CB8AC3E}">
        <p14:creationId xmlns:p14="http://schemas.microsoft.com/office/powerpoint/2010/main" val="73446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107" indent="-171107">
              <a:buFont typeface="Arial" pitchFamily="34" charset="0"/>
              <a:buChar char="•"/>
            </a:pPr>
            <a:r>
              <a:rPr lang="en-US" dirty="0" smtClean="0"/>
              <a:t>Q: </a:t>
            </a:r>
            <a:r>
              <a:rPr lang="en-US" baseline="0" dirty="0" smtClean="0"/>
              <a:t>worked with a nonprofit? Served on a board?</a:t>
            </a:r>
          </a:p>
          <a:p>
            <a:pPr marL="628215" lvl="1" indent="-171107">
              <a:buFont typeface="Arial" pitchFamily="34" charset="0"/>
              <a:buChar char="•"/>
            </a:pPr>
            <a:r>
              <a:rPr lang="en-US" baseline="0" dirty="0" smtClean="0"/>
              <a:t>What are some of the nonprofits you’ve worked with? [take 3 answers]</a:t>
            </a:r>
            <a:endParaRPr lang="en-US" dirty="0" smtClean="0"/>
          </a:p>
          <a:p>
            <a:pPr marL="171107" indent="-171107">
              <a:buFont typeface="Arial" pitchFamily="34" charset="0"/>
              <a:buChar char="•"/>
            </a:pPr>
            <a:r>
              <a:rPr lang="en-US" b="1" baseline="0" dirty="0" smtClean="0"/>
              <a:t>[Click] </a:t>
            </a:r>
            <a:r>
              <a:rPr lang="en-US" dirty="0" smtClean="0"/>
              <a:t>Simply stated,</a:t>
            </a:r>
            <a:r>
              <a:rPr lang="en-US" baseline="0" dirty="0" smtClean="0"/>
              <a:t> a nonprofit is an organization that cannot distribute surplus funds, but instead uses or reinvests them to further the organization’s purpose.</a:t>
            </a:r>
          </a:p>
          <a:p>
            <a:pPr marL="171107" indent="-171107">
              <a:buFont typeface="Arial" pitchFamily="34" charset="0"/>
              <a:buChar char="•"/>
            </a:pPr>
            <a:r>
              <a:rPr lang="en-US" baseline="0" dirty="0" smtClean="0"/>
              <a:t>By law, a nonprofit cannot distribute its surplus funds. There’s a reason for this regulation. The purpose of a nonprofit organization is to serve a social goal, rather than to make a profit for its stakeholders. Funds are reinvested in service of this social goal.</a:t>
            </a:r>
          </a:p>
          <a:p>
            <a:pPr marL="171107" indent="-171107">
              <a:buFont typeface="Arial" pitchFamily="34" charset="0"/>
              <a:buChar char="•"/>
            </a:pPr>
            <a:r>
              <a:rPr lang="en-US" baseline="0" dirty="0" smtClean="0"/>
              <a:t>Even though 501c(3) nonprofits share this designation the sector is extremely broad – I like to share a video to give a sense of the breadth of the industry </a:t>
            </a:r>
            <a:r>
              <a:rPr lang="en-US" b="1" baseline="0" dirty="0" smtClean="0"/>
              <a:t>[Click] </a:t>
            </a:r>
            <a:endParaRPr lang="en-US" baseline="0" dirty="0" smtClean="0"/>
          </a:p>
        </p:txBody>
      </p:sp>
    </p:spTree>
    <p:extLst>
      <p:ext uri="{BB962C8B-B14F-4D97-AF65-F5344CB8AC3E}">
        <p14:creationId xmlns:p14="http://schemas.microsoft.com/office/powerpoint/2010/main" val="396477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107" indent="-171107">
              <a:buFont typeface="Arial" pitchFamily="34" charset="0"/>
              <a:buChar char="•"/>
            </a:pPr>
            <a:r>
              <a:rPr lang="en-US" baseline="0" dirty="0" smtClean="0"/>
              <a:t>Issues that are top of mind</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Culture is driven by a strong belief in mission</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“Bottom line” success is measured in social impact, not profitability</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Leaders are constantly balancing their program goals and the need to fund programs</a:t>
            </a:r>
          </a:p>
          <a:p>
            <a:pPr marL="171107" indent="-171107">
              <a:buFont typeface="Arial" pitchFamily="34" charset="0"/>
              <a:buChar char="•"/>
            </a:pPr>
            <a:r>
              <a:rPr lang="en-US" baseline="0" dirty="0" smtClean="0"/>
              <a:t>Culture is driven by strong belief in mission</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Put simply, a mission is an organization’s reason for being</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Mission needs to be factored into each and every decision</a:t>
            </a:r>
          </a:p>
          <a:p>
            <a:pPr marL="628558" lvl="1" indent="-171450">
              <a:buFont typeface="Arial" panose="020B0604020202020204" pitchFamily="34" charset="0"/>
              <a:buChar char="•"/>
              <a:defRPr/>
            </a:pPr>
            <a:r>
              <a:rPr lang="en-US" sz="1200" kern="1200" dirty="0" smtClean="0">
                <a:solidFill>
                  <a:schemeClr val="tx1"/>
                </a:solidFill>
                <a:latin typeface="Verdana" pitchFamily="34" charset="0"/>
                <a:ea typeface="+mn-ea"/>
                <a:cs typeface="+mn-cs"/>
              </a:rPr>
              <a:t>Organizations tend to have a lot of people passionate about their cause</a:t>
            </a:r>
          </a:p>
          <a:p>
            <a:pPr marL="171107" indent="-171107">
              <a:buFont typeface="Arial" pitchFamily="34" charset="0"/>
              <a:buChar char="•"/>
            </a:pPr>
            <a:r>
              <a:rPr lang="en-US" baseline="0" dirty="0" smtClean="0"/>
              <a:t>Bottom line success is measured in social impact, rather than profitability</a:t>
            </a:r>
          </a:p>
          <a:p>
            <a:pPr marL="742858" lvl="1" indent="-285750">
              <a:buFont typeface="Arial" panose="020B0604020202020204" pitchFamily="34" charset="0"/>
              <a:buChar char="•"/>
              <a:defRPr/>
            </a:pPr>
            <a:r>
              <a:rPr lang="en-US" sz="1800" kern="1200" dirty="0" smtClean="0">
                <a:solidFill>
                  <a:schemeClr val="tx1"/>
                </a:solidFill>
                <a:latin typeface="Verdana" pitchFamily="34" charset="0"/>
                <a:ea typeface="+mn-ea"/>
                <a:cs typeface="+mn-cs"/>
              </a:rPr>
              <a:t>Success is measured by the impact a nonprofit intends to have</a:t>
            </a:r>
          </a:p>
          <a:p>
            <a:pPr marL="1199967" lvl="2" indent="-285750">
              <a:buFont typeface="Arial" panose="020B0604020202020204" pitchFamily="34" charset="0"/>
              <a:buChar char="•"/>
              <a:defRPr/>
            </a:pPr>
            <a:r>
              <a:rPr lang="en-US" sz="1800" u="sng" kern="1200" dirty="0" smtClean="0">
                <a:solidFill>
                  <a:schemeClr val="tx1"/>
                </a:solidFill>
                <a:latin typeface="Verdana" pitchFamily="34" charset="0"/>
                <a:ea typeface="+mn-ea"/>
                <a:cs typeface="+mn-cs"/>
              </a:rPr>
              <a:t>Who</a:t>
            </a:r>
            <a:r>
              <a:rPr lang="en-US" sz="1800" kern="1200" dirty="0" smtClean="0">
                <a:solidFill>
                  <a:schemeClr val="tx1"/>
                </a:solidFill>
                <a:latin typeface="Verdana" pitchFamily="34" charset="0"/>
                <a:ea typeface="+mn-ea"/>
                <a:cs typeface="+mn-cs"/>
              </a:rPr>
              <a:t> it will serve</a:t>
            </a:r>
          </a:p>
          <a:p>
            <a:pPr marL="1199967" lvl="2" indent="-285750">
              <a:buFont typeface="Arial" panose="020B0604020202020204" pitchFamily="34" charset="0"/>
              <a:buChar char="•"/>
              <a:defRPr/>
            </a:pPr>
            <a:r>
              <a:rPr lang="en-US" sz="1800" u="sng" kern="1200" dirty="0" smtClean="0">
                <a:solidFill>
                  <a:schemeClr val="tx1"/>
                </a:solidFill>
                <a:latin typeface="Verdana" pitchFamily="34" charset="0"/>
                <a:ea typeface="+mn-ea"/>
                <a:cs typeface="+mn-cs"/>
              </a:rPr>
              <a:t>What</a:t>
            </a:r>
            <a:r>
              <a:rPr lang="en-US" sz="1800" kern="1200" dirty="0" smtClean="0">
                <a:solidFill>
                  <a:schemeClr val="tx1"/>
                </a:solidFill>
                <a:latin typeface="Verdana" pitchFamily="34" charset="0"/>
                <a:ea typeface="+mn-ea"/>
                <a:cs typeface="+mn-cs"/>
              </a:rPr>
              <a:t> it intends to accomplish</a:t>
            </a:r>
          </a:p>
          <a:p>
            <a:pPr marL="742858" lvl="1" indent="-285750">
              <a:buFont typeface="Arial" panose="020B0604020202020204" pitchFamily="34" charset="0"/>
              <a:buChar char="•"/>
              <a:defRPr/>
            </a:pPr>
            <a:r>
              <a:rPr lang="en-US" sz="1800" kern="1200" dirty="0" smtClean="0">
                <a:solidFill>
                  <a:schemeClr val="tx1"/>
                </a:solidFill>
                <a:latin typeface="Verdana" pitchFamily="34" charset="0"/>
                <a:ea typeface="+mn-ea"/>
                <a:cs typeface="+mn-cs"/>
              </a:rPr>
              <a:t>A nonprofit’s </a:t>
            </a:r>
            <a:r>
              <a:rPr lang="en-US" sz="1800" b="1" kern="1200" dirty="0" smtClean="0">
                <a:solidFill>
                  <a:schemeClr val="tx1"/>
                </a:solidFill>
                <a:latin typeface="Verdana" pitchFamily="34" charset="0"/>
                <a:ea typeface="+mn-ea"/>
                <a:cs typeface="+mn-cs"/>
              </a:rPr>
              <a:t>intended impact</a:t>
            </a:r>
            <a:r>
              <a:rPr lang="en-US" sz="1800" kern="1200" dirty="0" smtClean="0">
                <a:solidFill>
                  <a:schemeClr val="tx1"/>
                </a:solidFill>
                <a:latin typeface="Verdana" pitchFamily="34" charset="0"/>
                <a:ea typeface="+mn-ea"/>
                <a:cs typeface="+mn-cs"/>
              </a:rPr>
              <a:t> is what the organization holds itself accountable for, and guides strategic decisions</a:t>
            </a:r>
          </a:p>
          <a:p>
            <a:pPr marL="171107" indent="-171107">
              <a:buFont typeface="Arial" pitchFamily="34" charset="0"/>
              <a:buChar char="•"/>
            </a:pPr>
            <a:r>
              <a:rPr lang="en-US" baseline="0" dirty="0" smtClean="0"/>
              <a:t>Leaders are constantly balancing their program goals and the need to fund programs</a:t>
            </a:r>
          </a:p>
          <a:p>
            <a:pPr marL="628215" lvl="1" indent="-171107">
              <a:buFont typeface="Arial" pitchFamily="34" charset="0"/>
              <a:buChar char="•"/>
            </a:pPr>
            <a:r>
              <a:rPr lang="en-US" baseline="0" dirty="0" smtClean="0"/>
              <a:t>Funders and recipients of services are often different people</a:t>
            </a:r>
          </a:p>
          <a:p>
            <a:pPr marL="628215" lvl="1" indent="-171107">
              <a:buFont typeface="Arial" pitchFamily="34" charset="0"/>
              <a:buChar char="•"/>
            </a:pPr>
            <a:r>
              <a:rPr lang="en-US" baseline="0" dirty="0" smtClean="0"/>
              <a:t>Financial sustainability is challenging, and requires difficult tradeoffs</a:t>
            </a:r>
          </a:p>
          <a:p>
            <a:pPr marL="628215" lvl="1" indent="-171107">
              <a:buFont typeface="Arial" pitchFamily="34" charset="0"/>
              <a:buChar char="•"/>
            </a:pPr>
            <a:r>
              <a:rPr lang="en-US" baseline="0" dirty="0" smtClean="0"/>
              <a:t>Often, nonprofits choose not to pursue funding options that may be financially lucrative, in order to stay true to their intended impact</a:t>
            </a:r>
          </a:p>
        </p:txBody>
      </p:sp>
    </p:spTree>
    <p:extLst>
      <p:ext uri="{BB962C8B-B14F-4D97-AF65-F5344CB8AC3E}">
        <p14:creationId xmlns:p14="http://schemas.microsoft.com/office/powerpoint/2010/main" val="164118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107" indent="-171107">
              <a:buFont typeface="Arial" pitchFamily="34" charset="0"/>
              <a:buChar char="•"/>
            </a:pPr>
            <a:r>
              <a:rPr lang="en-US" dirty="0" smtClean="0"/>
              <a:t>So now we’ve gone through three issues that are top</a:t>
            </a:r>
            <a:r>
              <a:rPr lang="en-US" baseline="0" dirty="0" smtClean="0"/>
              <a:t> of mind for nonprofit leaders: </a:t>
            </a:r>
          </a:p>
          <a:p>
            <a:pPr marL="627301" lvl="1" indent="-171107">
              <a:buFont typeface="Arial" pitchFamily="34" charset="0"/>
              <a:buChar char="•"/>
            </a:pPr>
            <a:r>
              <a:rPr lang="en-US" baseline="0" dirty="0" smtClean="0"/>
              <a:t>Mission – the organization’s reason for being</a:t>
            </a:r>
          </a:p>
          <a:p>
            <a:pPr marL="627301" lvl="1" indent="-171107">
              <a:buFont typeface="Arial" pitchFamily="34" charset="0"/>
              <a:buChar char="•"/>
            </a:pPr>
            <a:r>
              <a:rPr lang="en-US" baseline="0" dirty="0" smtClean="0"/>
              <a:t>Intended Impact – how success is measured</a:t>
            </a:r>
          </a:p>
          <a:p>
            <a:pPr marL="627301" lvl="1" indent="-171107">
              <a:buFont typeface="Arial" pitchFamily="34" charset="0"/>
              <a:buChar char="•"/>
            </a:pPr>
            <a:r>
              <a:rPr lang="en-US" baseline="0" dirty="0" smtClean="0"/>
              <a:t>Financial Sustainability – tradeoffs to balance program goals and funding needed</a:t>
            </a:r>
          </a:p>
          <a:p>
            <a:pPr marL="171107" indent="-171107">
              <a:buFont typeface="Arial" pitchFamily="34" charset="0"/>
              <a:buChar char="•"/>
            </a:pPr>
            <a:endParaRPr lang="en-US" baseline="0" dirty="0" smtClean="0"/>
          </a:p>
          <a:p>
            <a:pPr marL="171107" indent="-171107">
              <a:buFont typeface="Arial" pitchFamily="34" charset="0"/>
              <a:buChar char="•"/>
            </a:pPr>
            <a:r>
              <a:rPr lang="en-US" b="1" dirty="0" smtClean="0"/>
              <a:t>But what does this mean for you? </a:t>
            </a:r>
          </a:p>
          <a:p>
            <a:pPr marL="171107" indent="-171107">
              <a:buFont typeface="Arial" pitchFamily="34" charset="0"/>
              <a:buChar char="•"/>
            </a:pPr>
            <a:r>
              <a:rPr lang="en-US" dirty="0" smtClean="0"/>
              <a:t>There are four implications that come out of this:</a:t>
            </a:r>
          </a:p>
          <a:p>
            <a:pPr marL="627301" lvl="1" indent="-171107">
              <a:buFont typeface="Arial" pitchFamily="34" charset="0"/>
              <a:buChar char="•"/>
            </a:pPr>
            <a:r>
              <a:rPr lang="en-US" b="1" baseline="0" dirty="0" smtClean="0"/>
              <a:t>[Click] </a:t>
            </a:r>
            <a:r>
              <a:rPr lang="en-US" dirty="0" smtClean="0"/>
              <a:t>First, </a:t>
            </a:r>
            <a:r>
              <a:rPr lang="en-US" b="1" dirty="0" smtClean="0"/>
              <a:t>all</a:t>
            </a:r>
            <a:r>
              <a:rPr lang="en-US" b="1" baseline="0" dirty="0" smtClean="0"/>
              <a:t> recommendations need to tie back to intended impact</a:t>
            </a:r>
            <a:r>
              <a:rPr lang="en-US" baseline="0" dirty="0" smtClean="0"/>
              <a:t>. If your decisions do not support the organization’s mission and impact goals, the project will not be successful.</a:t>
            </a:r>
          </a:p>
          <a:p>
            <a:pPr marL="627301" lvl="1" indent="-171107">
              <a:buFont typeface="Arial" pitchFamily="34" charset="0"/>
              <a:buChar char="•"/>
            </a:pPr>
            <a:r>
              <a:rPr lang="en-US" b="1" baseline="0" dirty="0" smtClean="0"/>
              <a:t>[Click] </a:t>
            </a:r>
            <a:r>
              <a:rPr lang="en-US" baseline="0" dirty="0" smtClean="0"/>
              <a:t>Second, it’s </a:t>
            </a:r>
            <a:r>
              <a:rPr lang="en-US" b="1" baseline="0" dirty="0" smtClean="0"/>
              <a:t>critical to understand the leader’s vision for the organization</a:t>
            </a:r>
            <a:r>
              <a:rPr lang="en-US" baseline="0" dirty="0" smtClean="0"/>
              <a:t>, and what motivates decisions.</a:t>
            </a:r>
          </a:p>
          <a:p>
            <a:pPr marL="627301" lvl="1" indent="-171107">
              <a:buFont typeface="Arial" pitchFamily="34" charset="0"/>
              <a:buChar char="•"/>
            </a:pPr>
            <a:r>
              <a:rPr lang="en-US" b="1" baseline="0" dirty="0" smtClean="0"/>
              <a:t>[Click] </a:t>
            </a:r>
            <a:r>
              <a:rPr lang="en-US" baseline="0" dirty="0" smtClean="0"/>
              <a:t>Third, because the focus is on impact and not on profitability, nonprofits are often time and resource constrained. While some have very sophisticated technology and training, others may not. Staff may also be very stretched, so please </a:t>
            </a:r>
            <a:r>
              <a:rPr lang="en-US" b="1" baseline="0" dirty="0" smtClean="0"/>
              <a:t>don’t consider busyness a sign that they’re not dedicated to the project.</a:t>
            </a:r>
          </a:p>
          <a:p>
            <a:pPr marL="627301" lvl="1" indent="-171107">
              <a:buFont typeface="Arial" pitchFamily="34" charset="0"/>
              <a:buChar char="•"/>
            </a:pPr>
            <a:r>
              <a:rPr lang="en-US" b="1" baseline="0" dirty="0" smtClean="0"/>
              <a:t>[Click] </a:t>
            </a:r>
            <a:r>
              <a:rPr lang="en-US" baseline="0" dirty="0" smtClean="0"/>
              <a:t>Finally, </a:t>
            </a:r>
            <a:r>
              <a:rPr lang="en-US" b="1" baseline="0" dirty="0" smtClean="0"/>
              <a:t>decisions are usually not straightforward</a:t>
            </a:r>
            <a:r>
              <a:rPr lang="en-US" baseline="0" dirty="0" smtClean="0"/>
              <a:t>. Many decisions are consensus-driven. You will play a very important role in facilitating discussions to reach consensus-driven decisions, and you’ll need to be very clear in each meeting on the decisions to be made.</a:t>
            </a:r>
          </a:p>
        </p:txBody>
      </p:sp>
    </p:spTree>
    <p:extLst>
      <p:ext uri="{BB962C8B-B14F-4D97-AF65-F5344CB8AC3E}">
        <p14:creationId xmlns:p14="http://schemas.microsoft.com/office/powerpoint/2010/main" val="164118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07" indent="-171107">
              <a:buFont typeface="Arial" pitchFamily="34" charset="0"/>
              <a:buChar char="•"/>
            </a:pPr>
            <a:r>
              <a:rPr lang="en-US" dirty="0" smtClean="0"/>
              <a:t>This concludes</a:t>
            </a:r>
            <a:r>
              <a:rPr lang="en-US" baseline="0" dirty="0" smtClean="0"/>
              <a:t> our overview on working in the nonprofit sector. Any questions at this point?</a:t>
            </a:r>
            <a:endParaRPr lang="en-US" dirty="0"/>
          </a:p>
        </p:txBody>
      </p:sp>
    </p:spTree>
    <p:extLst>
      <p:ext uri="{BB962C8B-B14F-4D97-AF65-F5344CB8AC3E}">
        <p14:creationId xmlns:p14="http://schemas.microsoft.com/office/powerpoint/2010/main" val="164118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467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you to Union Settlement Association</a:t>
            </a:r>
          </a:p>
          <a:p>
            <a:pPr marL="171450" indent="-171450">
              <a:buFont typeface="Arial" panose="020B0604020202020204" pitchFamily="34" charset="0"/>
              <a:buChar char="•"/>
            </a:pPr>
            <a:r>
              <a:rPr lang="en-US" b="1" baseline="0" dirty="0" smtClean="0"/>
              <a:t>Settlement houses opened across New York </a:t>
            </a:r>
            <a:r>
              <a:rPr lang="en-US" baseline="0" dirty="0" smtClean="0"/>
              <a:t>at the turn of the century to help recent immigrants adapt to life in America</a:t>
            </a:r>
          </a:p>
          <a:p>
            <a:pPr marL="171450" indent="-171450">
              <a:buFont typeface="Arial" panose="020B0604020202020204" pitchFamily="34" charset="0"/>
              <a:buChar char="•"/>
            </a:pPr>
            <a:r>
              <a:rPr lang="en-US" baseline="0" dirty="0" smtClean="0"/>
              <a:t>Often </a:t>
            </a:r>
            <a:r>
              <a:rPr lang="en-US" b="1" baseline="0" dirty="0" smtClean="0"/>
              <a:t>staffed by recent Ivy League graduates</a:t>
            </a:r>
          </a:p>
          <a:p>
            <a:pPr marL="171450" indent="-171450">
              <a:buFont typeface="Arial" panose="020B0604020202020204" pitchFamily="34" charset="0"/>
              <a:buChar char="•"/>
            </a:pPr>
            <a:r>
              <a:rPr lang="en-US" baseline="0" dirty="0" smtClean="0"/>
              <a:t>Today, these organizations </a:t>
            </a:r>
            <a:r>
              <a:rPr lang="en-US" b="1" baseline="0" dirty="0" smtClean="0"/>
              <a:t>continue to offer range of social services to city residents </a:t>
            </a:r>
            <a:r>
              <a:rPr lang="en-US" baseline="0" dirty="0" smtClean="0"/>
              <a:t>– still maintain strong tie to immigrant community</a:t>
            </a:r>
          </a:p>
          <a:p>
            <a:endParaRPr lang="en-US" baseline="0" dirty="0" smtClean="0"/>
          </a:p>
          <a:p>
            <a:r>
              <a:rPr lang="en-US" baseline="0" dirty="0" smtClean="0"/>
              <a:t>Union Settlement Association in East Harlem:</a:t>
            </a:r>
          </a:p>
          <a:p>
            <a:pPr>
              <a:defRPr/>
            </a:pPr>
            <a:r>
              <a:rPr lang="en-US" sz="1200" kern="1200" dirty="0" smtClean="0">
                <a:solidFill>
                  <a:schemeClr val="tx1"/>
                </a:solidFill>
                <a:latin typeface="Verdana" pitchFamily="34" charset="0"/>
                <a:ea typeface="+mn-ea"/>
                <a:cs typeface="+mn-cs"/>
              </a:rPr>
              <a:t>Dedicated to </a:t>
            </a:r>
            <a:r>
              <a:rPr lang="en-US" sz="1200" b="1" kern="1200" dirty="0" smtClean="0">
                <a:solidFill>
                  <a:schemeClr val="tx1"/>
                </a:solidFill>
                <a:latin typeface="Verdana" pitchFamily="34" charset="0"/>
                <a:ea typeface="+mn-ea"/>
                <a:cs typeface="+mn-cs"/>
              </a:rPr>
              <a:t>opportunity and community in East Harlem </a:t>
            </a:r>
            <a:r>
              <a:rPr lang="en-US" sz="1200" kern="1200" dirty="0" smtClean="0">
                <a:solidFill>
                  <a:schemeClr val="tx1"/>
                </a:solidFill>
                <a:latin typeface="Verdana" pitchFamily="34" charset="0"/>
                <a:ea typeface="+mn-ea"/>
                <a:cs typeface="+mn-cs"/>
              </a:rPr>
              <a:t>since 1895</a:t>
            </a:r>
          </a:p>
          <a:p>
            <a:pPr>
              <a:defRPr/>
            </a:pPr>
            <a:r>
              <a:rPr lang="en-US" sz="1200" kern="1200" dirty="0" smtClean="0">
                <a:solidFill>
                  <a:schemeClr val="tx1"/>
                </a:solidFill>
                <a:latin typeface="Verdana" pitchFamily="34" charset="0"/>
                <a:ea typeface="+mn-ea"/>
                <a:cs typeface="+mn-cs"/>
              </a:rPr>
              <a:t>East Harlem’s </a:t>
            </a:r>
            <a:r>
              <a:rPr lang="en-US" sz="1200" b="1" kern="1200" dirty="0" smtClean="0">
                <a:solidFill>
                  <a:schemeClr val="tx1"/>
                </a:solidFill>
                <a:latin typeface="Verdana" pitchFamily="34" charset="0"/>
                <a:ea typeface="+mn-ea"/>
                <a:cs typeface="+mn-cs"/>
              </a:rPr>
              <a:t>largest social service agency</a:t>
            </a:r>
            <a:r>
              <a:rPr lang="en-US" sz="1200" kern="1200" dirty="0" smtClean="0">
                <a:solidFill>
                  <a:schemeClr val="tx1"/>
                </a:solidFill>
                <a:latin typeface="Verdana" pitchFamily="34" charset="0"/>
                <a:ea typeface="+mn-ea"/>
                <a:cs typeface="+mn-cs"/>
              </a:rPr>
              <a:t>, with services for all ages ranging from childcare to senior programs</a:t>
            </a:r>
          </a:p>
          <a:p>
            <a:pPr>
              <a:defRPr/>
            </a:pPr>
            <a:r>
              <a:rPr lang="en-US" sz="1200" kern="1200" dirty="0" smtClean="0">
                <a:solidFill>
                  <a:schemeClr val="tx1"/>
                </a:solidFill>
                <a:latin typeface="Verdana" pitchFamily="34" charset="0"/>
                <a:ea typeface="+mn-ea"/>
                <a:cs typeface="+mn-cs"/>
              </a:rPr>
              <a:t>Provider of </a:t>
            </a:r>
            <a:r>
              <a:rPr lang="en-US" sz="1200" b="1" kern="1200" dirty="0" smtClean="0">
                <a:solidFill>
                  <a:schemeClr val="tx1"/>
                </a:solidFill>
                <a:latin typeface="Verdana" pitchFamily="34" charset="0"/>
                <a:ea typeface="+mn-ea"/>
                <a:cs typeface="+mn-cs"/>
              </a:rPr>
              <a:t>free adult education classes </a:t>
            </a:r>
            <a:r>
              <a:rPr lang="en-US" sz="1200" kern="1200" dirty="0" smtClean="0">
                <a:solidFill>
                  <a:schemeClr val="tx1"/>
                </a:solidFill>
                <a:latin typeface="Verdana" pitchFamily="34" charset="0"/>
                <a:ea typeface="+mn-ea"/>
                <a:cs typeface="+mn-cs"/>
              </a:rPr>
              <a:t>for 27 years, including English for Speakers of Other Languages (ESOL), basic literacy, GED, citizenship and computer skills</a:t>
            </a:r>
          </a:p>
          <a:p>
            <a:pPr>
              <a:defRPr/>
            </a:pPr>
            <a:r>
              <a:rPr lang="en-US" sz="1200" kern="1200" dirty="0" smtClean="0">
                <a:solidFill>
                  <a:schemeClr val="tx1"/>
                </a:solidFill>
                <a:latin typeface="Verdana" pitchFamily="34" charset="0"/>
                <a:ea typeface="+mn-ea"/>
                <a:cs typeface="+mn-cs"/>
              </a:rPr>
              <a:t>Educated </a:t>
            </a:r>
            <a:r>
              <a:rPr lang="en-US" sz="1200" b="1" kern="1200" dirty="0" smtClean="0">
                <a:solidFill>
                  <a:schemeClr val="tx1"/>
                </a:solidFill>
                <a:latin typeface="Verdana" pitchFamily="34" charset="0"/>
                <a:ea typeface="+mn-ea"/>
                <a:cs typeface="+mn-cs"/>
              </a:rPr>
              <a:t>more than 20,000 students </a:t>
            </a:r>
            <a:r>
              <a:rPr lang="en-US" sz="1200" kern="1200" dirty="0" smtClean="0">
                <a:solidFill>
                  <a:schemeClr val="tx1"/>
                </a:solidFill>
                <a:latin typeface="Verdana" pitchFamily="34" charset="0"/>
                <a:ea typeface="+mn-ea"/>
                <a:cs typeface="+mn-cs"/>
              </a:rPr>
              <a:t>since program started in 1984</a:t>
            </a:r>
            <a:endParaRPr lang="en-US" sz="1200" kern="1200" dirty="0">
              <a:solidFill>
                <a:schemeClr val="tx1"/>
              </a:solidFill>
              <a:latin typeface="Verdana" pitchFamily="34" charset="0"/>
              <a:ea typeface="+mn-ea"/>
              <a:cs typeface="+mn-cs"/>
            </a:endParaRPr>
          </a:p>
        </p:txBody>
      </p:sp>
    </p:spTree>
    <p:extLst>
      <p:ext uri="{BB962C8B-B14F-4D97-AF65-F5344CB8AC3E}">
        <p14:creationId xmlns:p14="http://schemas.microsoft.com/office/powerpoint/2010/main" val="114979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jpeg"/><Relationship Id="rId1" Type="http://schemas.openxmlformats.org/officeDocument/2006/relationships/vmlDrawing" Target="../drawings/vmlDrawing2.vml"/><Relationship Id="rId2" Type="http://schemas.openxmlformats.org/officeDocument/2006/relationships/tags" Target="../tags/tag5.xml"/><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tags" Target="../tags/tag10.xml"/><Relationship Id="rId8" Type="http://schemas.openxmlformats.org/officeDocument/2006/relationships/slideMaster" Target="../slideMasters/slideMaster1.xml"/><Relationship Id="rId9" Type="http://schemas.openxmlformats.org/officeDocument/2006/relationships/oleObject" Target="../embeddings/oleObject2.bin"/><Relationship Id="rId10"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480512" y="2927804"/>
            <a:ext cx="4919472" cy="1920240"/>
          </a:xfrm>
        </p:spPr>
        <p:txBody>
          <a:bodyPr/>
          <a:lstStyle/>
          <a:p>
            <a:pPr lvl="0"/>
            <a:r>
              <a:rPr lang="en-US" dirty="0" smtClean="0"/>
              <a:t>First level bullet</a:t>
            </a:r>
          </a:p>
          <a:p>
            <a:pPr lvl="0"/>
            <a:r>
              <a:rPr lang="en-US" dirty="0" smtClean="0"/>
              <a:t>First level bullet</a:t>
            </a:r>
          </a:p>
          <a:p>
            <a:pPr lvl="0"/>
            <a:r>
              <a:rPr lang="en-US" dirty="0" smtClean="0"/>
              <a:t>First level bullet</a:t>
            </a:r>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ast Page Logo">
    <p:spTree>
      <p:nvGrpSpPr>
        <p:cNvPr id="1" name=""/>
        <p:cNvGrpSpPr/>
        <p:nvPr/>
      </p:nvGrpSpPr>
      <p:grpSpPr>
        <a:xfrm>
          <a:off x="0" y="0"/>
          <a:ext cx="0" cy="0"/>
          <a:chOff x="0" y="0"/>
          <a:chExt cx="0" cy="0"/>
        </a:xfrm>
      </p:grpSpPr>
      <p:pic>
        <p:nvPicPr>
          <p:cNvPr id="4" name="Picture 3" descr="Bridgespan_Group_sm_c.jpg"/>
          <p:cNvPicPr>
            <a:picLocks noChangeAspect="1"/>
          </p:cNvPicPr>
          <p:nvPr/>
        </p:nvPicPr>
        <p:blipFill>
          <a:blip r:embed="rId2" cstate="print"/>
          <a:stretch>
            <a:fillRect/>
          </a:stretch>
        </p:blipFill>
        <p:spPr>
          <a:xfrm>
            <a:off x="1881188" y="2716471"/>
            <a:ext cx="5967412" cy="20108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76237" y="1403349"/>
            <a:ext cx="8978900" cy="5530850"/>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76238" y="1508761"/>
            <a:ext cx="4260850" cy="5530850"/>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5" name="Picture Placeholder 7"/>
          <p:cNvSpPr>
            <a:spLocks noGrp="1"/>
          </p:cNvSpPr>
          <p:nvPr>
            <p:ph type="pic" sz="quarter" idx="13" hasCustomPrompt="1"/>
          </p:nvPr>
        </p:nvSpPr>
        <p:spPr>
          <a:xfrm>
            <a:off x="5095877" y="1508761"/>
            <a:ext cx="4260850" cy="5530850"/>
          </a:xfrm>
          <a:prstGeom prst="rect">
            <a:avLst/>
          </a:prstGeom>
          <a:blipFill>
            <a:blip r:embed="rId2" cstate="print"/>
            <a:stretch>
              <a:fillRect/>
            </a:stretch>
          </a:blipFill>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smtClean="0"/>
              <a:t>Wizard Chart</a:t>
            </a:r>
            <a:endParaRPr lang="en-US" dirty="0"/>
          </a:p>
        </p:txBody>
      </p:sp>
      <p:sp>
        <p:nvSpPr>
          <p:cNvPr id="6" name="Text Placeholder 6"/>
          <p:cNvSpPr>
            <a:spLocks noGrp="1"/>
          </p:cNvSpPr>
          <p:nvPr>
            <p:ph type="body" sz="quarter" idx="14"/>
          </p:nvPr>
        </p:nvSpPr>
        <p:spPr>
          <a:xfrm>
            <a:off x="377825" y="1271019"/>
            <a:ext cx="4261104"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7" name="Text Placeholder 6"/>
          <p:cNvSpPr>
            <a:spLocks noGrp="1"/>
          </p:cNvSpPr>
          <p:nvPr>
            <p:ph type="body" sz="quarter" idx="15"/>
          </p:nvPr>
        </p:nvSpPr>
        <p:spPr>
          <a:xfrm>
            <a:off x="5093211" y="1271019"/>
            <a:ext cx="4273549"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harts Layout">
    <p:spTree>
      <p:nvGrpSpPr>
        <p:cNvPr id="1" name=""/>
        <p:cNvGrpSpPr/>
        <p:nvPr/>
      </p:nvGrpSpPr>
      <p:grpSpPr>
        <a:xfrm>
          <a:off x="0" y="0"/>
          <a:ext cx="0" cy="0"/>
          <a:chOff x="0" y="0"/>
          <a:chExt cx="0" cy="0"/>
        </a:xfrm>
      </p:grpSpPr>
      <p:sp>
        <p:nvSpPr>
          <p:cNvPr id="13" name="Picture Placeholder 7"/>
          <p:cNvSpPr>
            <a:spLocks noGrp="1"/>
          </p:cNvSpPr>
          <p:nvPr>
            <p:ph type="pic" sz="quarter" idx="12" hasCustomPrompt="1"/>
          </p:nvPr>
        </p:nvSpPr>
        <p:spPr>
          <a:xfrm>
            <a:off x="376240" y="1508761"/>
            <a:ext cx="2879999" cy="5530850"/>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14" name="Picture Placeholder 7"/>
          <p:cNvSpPr>
            <a:spLocks noGrp="1"/>
          </p:cNvSpPr>
          <p:nvPr>
            <p:ph type="pic" sz="quarter" idx="13" hasCustomPrompt="1"/>
          </p:nvPr>
        </p:nvSpPr>
        <p:spPr>
          <a:xfrm>
            <a:off x="6337740" y="1508761"/>
            <a:ext cx="2879999" cy="5530850"/>
          </a:xfrm>
          <a:prstGeom prst="rect">
            <a:avLst/>
          </a:prstGeom>
          <a:blipFill>
            <a:blip r:embed="rId2" cstate="print"/>
            <a:stretch>
              <a:fillRect/>
            </a:stretch>
          </a:blipFill>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smtClean="0"/>
              <a:t>Wizard Chart</a:t>
            </a:r>
            <a:endParaRPr lang="en-US" dirty="0"/>
          </a:p>
        </p:txBody>
      </p:sp>
      <p:sp>
        <p:nvSpPr>
          <p:cNvPr id="15" name="Text Placeholder 6"/>
          <p:cNvSpPr>
            <a:spLocks noGrp="1"/>
          </p:cNvSpPr>
          <p:nvPr>
            <p:ph type="body" sz="quarter" idx="14"/>
          </p:nvPr>
        </p:nvSpPr>
        <p:spPr>
          <a:xfrm>
            <a:off x="376238" y="1271019"/>
            <a:ext cx="2879999" cy="441325"/>
          </a:xfrm>
          <a:blipFill dpi="0" rotWithShape="1">
            <a:blip r:embed="rId3" cstate="print"/>
            <a:srcRect/>
            <a:tile tx="0" ty="0" sx="100000" sy="100000" flip="none" algn="b"/>
          </a:blipFill>
        </p:spPr>
        <p:txBody>
          <a:bodyPr lIns="0" tIns="0" rIns="0" bIns="91422" anchor="b" anchorCtr="0">
            <a:normAutofit/>
          </a:bodyPr>
          <a:lstStyle>
            <a:lvl1pPr marL="0" indent="0" algn="ctr" rtl="0">
              <a:buNone/>
              <a:defRPr sz="1600" b="1" cap="all" baseline="0"/>
            </a:lvl1pPr>
          </a:lstStyle>
          <a:p>
            <a:pPr lvl="0"/>
            <a:r>
              <a:rPr lang="en-US" smtClean="0"/>
              <a:t>Click to edit Master text styles</a:t>
            </a:r>
          </a:p>
        </p:txBody>
      </p:sp>
      <p:sp>
        <p:nvSpPr>
          <p:cNvPr id="16" name="Text Placeholder 6"/>
          <p:cNvSpPr>
            <a:spLocks noGrp="1"/>
          </p:cNvSpPr>
          <p:nvPr>
            <p:ph type="body" sz="quarter" idx="15"/>
          </p:nvPr>
        </p:nvSpPr>
        <p:spPr>
          <a:xfrm>
            <a:off x="6337739" y="1271019"/>
            <a:ext cx="2879999" cy="441325"/>
          </a:xfrm>
          <a:blipFill dpi="0" rotWithShape="1">
            <a:blip r:embed="rId3" cstate="print"/>
            <a:srcRect/>
            <a:tile tx="0" ty="0" sx="100000" sy="100000" flip="none" algn="b"/>
          </a:blipFill>
        </p:spPr>
        <p:txBody>
          <a:bodyPr lIns="0" tIns="0" rIns="0" bIns="91422" anchor="b" anchorCtr="0">
            <a:normAutofit/>
          </a:bodyPr>
          <a:lstStyle>
            <a:lvl1pPr marL="0" indent="0" algn="ctr" rtl="0">
              <a:buNone/>
              <a:defRPr sz="1600" b="1" cap="all" baseline="0"/>
            </a:lvl1pPr>
          </a:lstStyle>
          <a:p>
            <a:pPr lvl="0"/>
            <a:r>
              <a:rPr lang="en-US" smtClean="0"/>
              <a:t>Click to edit Master text styles</a:t>
            </a:r>
          </a:p>
        </p:txBody>
      </p:sp>
      <p:sp>
        <p:nvSpPr>
          <p:cNvPr id="17" name="Picture Placeholder 7"/>
          <p:cNvSpPr>
            <a:spLocks noGrp="1"/>
          </p:cNvSpPr>
          <p:nvPr>
            <p:ph type="pic" sz="quarter" idx="16" hasCustomPrompt="1"/>
          </p:nvPr>
        </p:nvSpPr>
        <p:spPr>
          <a:xfrm>
            <a:off x="3356990" y="1508761"/>
            <a:ext cx="2879999" cy="5530850"/>
          </a:xfrm>
          <a:prstGeom prst="rect">
            <a:avLst/>
          </a:prstGeom>
          <a:blipFill>
            <a:blip r:embed="rId2" cstate="print"/>
            <a:stretch>
              <a:fillRect/>
            </a:stretch>
          </a:blipFill>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smtClean="0"/>
              <a:t>Wizard Chart</a:t>
            </a:r>
            <a:endParaRPr lang="en-US" dirty="0"/>
          </a:p>
        </p:txBody>
      </p:sp>
      <p:sp>
        <p:nvSpPr>
          <p:cNvPr id="18" name="Text Placeholder 6"/>
          <p:cNvSpPr>
            <a:spLocks noGrp="1"/>
          </p:cNvSpPr>
          <p:nvPr>
            <p:ph type="body" sz="quarter" idx="17"/>
          </p:nvPr>
        </p:nvSpPr>
        <p:spPr>
          <a:xfrm>
            <a:off x="3338292" y="1271019"/>
            <a:ext cx="2879999" cy="441325"/>
          </a:xfrm>
          <a:blipFill dpi="0" rotWithShape="1">
            <a:blip r:embed="rId3" cstate="print"/>
            <a:srcRect/>
            <a:tile tx="0" ty="0" sx="100000" sy="100000" flip="none" algn="b"/>
          </a:blipFill>
        </p:spPr>
        <p:txBody>
          <a:bodyPr lIns="0" tIns="0" rIns="0" bIns="91422" anchor="b" anchorCtr="0">
            <a:normAutofit/>
          </a:bodyPr>
          <a:lstStyle>
            <a:lvl1pPr marL="0" indent="0" algn="ctr" rtl="0">
              <a:buNone/>
              <a:defRPr sz="1600" b="1" cap="all" baseline="0"/>
            </a:lvl1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harts Layout">
    <p:spTree>
      <p:nvGrpSpPr>
        <p:cNvPr id="1" name=""/>
        <p:cNvGrpSpPr/>
        <p:nvPr/>
      </p:nvGrpSpPr>
      <p:grpSpPr>
        <a:xfrm>
          <a:off x="0" y="0"/>
          <a:ext cx="0" cy="0"/>
          <a:chOff x="0" y="0"/>
          <a:chExt cx="0" cy="0"/>
        </a:xfrm>
      </p:grpSpPr>
      <p:sp>
        <p:nvSpPr>
          <p:cNvPr id="15" name="Picture Placeholder 7"/>
          <p:cNvSpPr>
            <a:spLocks noGrp="1"/>
          </p:cNvSpPr>
          <p:nvPr>
            <p:ph type="pic" sz="quarter" idx="12" hasCustomPrompt="1"/>
          </p:nvPr>
        </p:nvSpPr>
        <p:spPr>
          <a:xfrm>
            <a:off x="376238" y="1431927"/>
            <a:ext cx="4260850" cy="2664154"/>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16" name="Picture Placeholder 7"/>
          <p:cNvSpPr>
            <a:spLocks noGrp="1"/>
          </p:cNvSpPr>
          <p:nvPr>
            <p:ph type="pic" sz="quarter" idx="13" hasCustomPrompt="1"/>
          </p:nvPr>
        </p:nvSpPr>
        <p:spPr>
          <a:xfrm>
            <a:off x="5095877" y="1431927"/>
            <a:ext cx="4260850" cy="2664154"/>
          </a:xfrm>
          <a:prstGeom prst="rect">
            <a:avLst/>
          </a:prstGeom>
          <a:blipFill>
            <a:blip r:embed="rId2" cstate="print"/>
            <a:stretch>
              <a:fillRect/>
            </a:stretch>
          </a:blipFill>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smtClean="0"/>
              <a:t>Wizard Chart</a:t>
            </a:r>
            <a:endParaRPr lang="en-US" dirty="0"/>
          </a:p>
        </p:txBody>
      </p:sp>
      <p:sp>
        <p:nvSpPr>
          <p:cNvPr id="17" name="Text Placeholder 6"/>
          <p:cNvSpPr>
            <a:spLocks noGrp="1"/>
          </p:cNvSpPr>
          <p:nvPr>
            <p:ph type="body" sz="quarter" idx="14"/>
          </p:nvPr>
        </p:nvSpPr>
        <p:spPr>
          <a:xfrm>
            <a:off x="377825" y="1152148"/>
            <a:ext cx="4261104"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18" name="Text Placeholder 6"/>
          <p:cNvSpPr>
            <a:spLocks noGrp="1"/>
          </p:cNvSpPr>
          <p:nvPr>
            <p:ph type="body" sz="quarter" idx="15"/>
          </p:nvPr>
        </p:nvSpPr>
        <p:spPr>
          <a:xfrm>
            <a:off x="5093209" y="1152148"/>
            <a:ext cx="4261104"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19" name="Picture Placeholder 7"/>
          <p:cNvSpPr>
            <a:spLocks noGrp="1"/>
          </p:cNvSpPr>
          <p:nvPr>
            <p:ph type="pic" sz="quarter" idx="16" hasCustomPrompt="1"/>
          </p:nvPr>
        </p:nvSpPr>
        <p:spPr>
          <a:xfrm>
            <a:off x="374906" y="4393632"/>
            <a:ext cx="4260850" cy="2664154"/>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20" name="Picture Placeholder 7"/>
          <p:cNvSpPr>
            <a:spLocks noGrp="1"/>
          </p:cNvSpPr>
          <p:nvPr>
            <p:ph type="pic" sz="quarter" idx="17" hasCustomPrompt="1"/>
          </p:nvPr>
        </p:nvSpPr>
        <p:spPr>
          <a:xfrm>
            <a:off x="5093209" y="4393632"/>
            <a:ext cx="4260850" cy="2664154"/>
          </a:xfrm>
          <a:prstGeom prst="rect">
            <a:avLst/>
          </a:prstGeom>
          <a:blipFill>
            <a:blip r:embed="rId2" cstate="print"/>
            <a:stretch>
              <a:fillRect/>
            </a:stretch>
          </a:blipFill>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a:solidFill>
                  <a:schemeClr val="tx1"/>
                </a:solidFill>
                <a:latin typeface="+mn-lt"/>
                <a:ea typeface="+mn-ea"/>
                <a:cs typeface="+mn-cs"/>
              </a:defRPr>
            </a:lvl1pPr>
          </a:lstStyle>
          <a:p>
            <a:r>
              <a:rPr lang="en-US" dirty="0" smtClean="0"/>
              <a:t>Wizard Chart</a:t>
            </a:r>
            <a:endParaRPr lang="en-US" dirty="0"/>
          </a:p>
        </p:txBody>
      </p:sp>
      <p:sp>
        <p:nvSpPr>
          <p:cNvPr id="21" name="Text Placeholder 6"/>
          <p:cNvSpPr>
            <a:spLocks noGrp="1"/>
          </p:cNvSpPr>
          <p:nvPr>
            <p:ph type="body" sz="quarter" idx="18"/>
          </p:nvPr>
        </p:nvSpPr>
        <p:spPr>
          <a:xfrm>
            <a:off x="374905" y="4142235"/>
            <a:ext cx="4261104"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22" name="Text Placeholder 6"/>
          <p:cNvSpPr>
            <a:spLocks noGrp="1"/>
          </p:cNvSpPr>
          <p:nvPr>
            <p:ph type="body" sz="quarter" idx="19"/>
          </p:nvPr>
        </p:nvSpPr>
        <p:spPr>
          <a:xfrm>
            <a:off x="5093209" y="4142235"/>
            <a:ext cx="4261104"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76238" y="1508761"/>
            <a:ext cx="4260850" cy="5530850"/>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5" name="Text Placeholder 6"/>
          <p:cNvSpPr>
            <a:spLocks noGrp="1"/>
          </p:cNvSpPr>
          <p:nvPr>
            <p:ph type="body" sz="quarter" idx="14"/>
          </p:nvPr>
        </p:nvSpPr>
        <p:spPr>
          <a:xfrm>
            <a:off x="377828" y="1271019"/>
            <a:ext cx="4273549"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75191" y="1417638"/>
            <a:ext cx="8979408" cy="5532119"/>
          </a:xfrm>
          <a:prstGeom prst="rect">
            <a:avLst/>
          </a:prstGeom>
        </p:spPr>
        <p:txBody>
          <a:bodyPr>
            <a:normAutofit/>
          </a:bodyPr>
          <a:lstStyle>
            <a:lvl1pPr>
              <a:defRPr lang="en-US" altLang="zh-CN" sz="2400" kern="1200" baseline="0" noProof="1" dirty="0" smtClean="0">
                <a:solidFill>
                  <a:schemeClr val="tx1"/>
                </a:solidFill>
                <a:latin typeface="+mn-lt"/>
                <a:ea typeface="+mn-ea"/>
                <a:cs typeface="+mn-cs"/>
              </a:defRPr>
            </a:lvl1pPr>
          </a:lstStyle>
          <a:p>
            <a:pPr marL="269946" lvl="0" indent="-271409" algn="l" defTabSz="980880" rtl="0" eaLnBrk="1" fontAlgn="base" latinLnBrk="0" hangingPunct="1">
              <a:lnSpc>
                <a:spcPct val="150000"/>
              </a:lnSpc>
              <a:spcBef>
                <a:spcPts val="600"/>
              </a:spcBef>
              <a:spcAft>
                <a:spcPct val="0"/>
              </a:spcAft>
              <a:buClr>
                <a:schemeClr val="tx1"/>
              </a:buClr>
              <a:buSzPct val="100000"/>
              <a:buFont typeface="Verdana" pitchFamily="34" charset="0"/>
              <a:buChar char="•"/>
            </a:pPr>
            <a:r>
              <a:rPr lang="en-US" dirty="0" smtClean="0"/>
              <a:t>Click icon to add table</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Page Chart and Table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76238" y="1510030"/>
            <a:ext cx="4260850" cy="5530850"/>
          </a:xfrm>
          <a:prstGeom prst="rect">
            <a:avLst/>
          </a:prstGeom>
          <a:blipFill>
            <a:blip r:embed="rId2" cstate="print"/>
            <a:stretch>
              <a:fillRect/>
            </a:stretch>
          </a:blipFill>
        </p:spPr>
        <p:txBody>
          <a:bodyPr>
            <a:normAutofit/>
          </a:bodyPr>
          <a:lstStyle>
            <a:lvl1pPr marL="271409" indent="-271409" algn="l" defTabSz="980880" rtl="0" eaLnBrk="1" fontAlgn="base" hangingPunct="1">
              <a:spcBef>
                <a:spcPct val="40000"/>
              </a:spcBef>
              <a:spcAft>
                <a:spcPct val="0"/>
              </a:spcAft>
              <a:buClr>
                <a:schemeClr val="tx1"/>
              </a:buClr>
              <a:buSzPct val="100000"/>
              <a:buFont typeface="Verdana" pitchFamily="34" charset="0"/>
              <a:buChar char="•"/>
              <a:defRPr lang="en-US" sz="2400" dirty="0">
                <a:solidFill>
                  <a:schemeClr val="tx1"/>
                </a:solidFill>
                <a:latin typeface="+mn-lt"/>
                <a:ea typeface="+mn-ea"/>
                <a:cs typeface="+mn-cs"/>
              </a:defRPr>
            </a:lvl1pPr>
          </a:lstStyle>
          <a:p>
            <a:r>
              <a:rPr lang="en-US" dirty="0" smtClean="0"/>
              <a:t>Wizard Chart</a:t>
            </a:r>
            <a:endParaRPr lang="en-US" dirty="0"/>
          </a:p>
        </p:txBody>
      </p:sp>
      <p:sp>
        <p:nvSpPr>
          <p:cNvPr id="6" name="Table Placeholder 5"/>
          <p:cNvSpPr>
            <a:spLocks noGrp="1"/>
          </p:cNvSpPr>
          <p:nvPr>
            <p:ph type="tbl" sz="quarter" idx="13"/>
          </p:nvPr>
        </p:nvSpPr>
        <p:spPr>
          <a:xfrm>
            <a:off x="5093209" y="1510032"/>
            <a:ext cx="4261104" cy="5532119"/>
          </a:xfrm>
          <a:prstGeom prst="rect">
            <a:avLst/>
          </a:prstGeom>
        </p:spPr>
        <p:txBody>
          <a:bodyPr>
            <a:normAutofit/>
          </a:bodyPr>
          <a:lstStyle>
            <a:lvl1pPr marL="271409" indent="-271409" algn="l" defTabSz="980880" rtl="0" eaLnBrk="1" fontAlgn="base" latinLnBrk="0" hangingPunct="1">
              <a:spcBef>
                <a:spcPct val="40000"/>
              </a:spcBef>
              <a:spcAft>
                <a:spcPct val="0"/>
              </a:spcAft>
              <a:buClr>
                <a:schemeClr val="tx1"/>
              </a:buClr>
              <a:buSzPct val="100000"/>
              <a:buFont typeface="Verdana" pitchFamily="34" charset="0"/>
              <a:buChar char="•"/>
              <a:defRPr lang="en-US" altLang="zh-CN" sz="2400" kern="1200" noProof="1" dirty="0" smtClean="0">
                <a:solidFill>
                  <a:schemeClr val="tx1"/>
                </a:solidFill>
                <a:latin typeface="+mn-lt"/>
                <a:ea typeface="+mn-ea"/>
                <a:cs typeface="+mn-cs"/>
              </a:defRPr>
            </a:lvl1pPr>
          </a:lstStyle>
          <a:p>
            <a:r>
              <a:rPr lang="en-US" smtClean="0"/>
              <a:t>Click icon to add table</a:t>
            </a:r>
            <a:endParaRPr lang="en-US" dirty="0"/>
          </a:p>
        </p:txBody>
      </p:sp>
      <p:sp>
        <p:nvSpPr>
          <p:cNvPr id="5" name="Text Placeholder 6"/>
          <p:cNvSpPr>
            <a:spLocks noGrp="1"/>
          </p:cNvSpPr>
          <p:nvPr>
            <p:ph type="body" sz="quarter" idx="14"/>
          </p:nvPr>
        </p:nvSpPr>
        <p:spPr>
          <a:xfrm>
            <a:off x="377828" y="1271019"/>
            <a:ext cx="4273549" cy="441325"/>
          </a:xfrm>
          <a:blipFill dpi="0" rotWithShape="1">
            <a:blip r:embed="rId3" cstate="print"/>
            <a:srcRect/>
            <a:tile tx="0" ty="0" sx="100000" sy="100000" flip="none" algn="b"/>
          </a:blipFill>
        </p:spPr>
        <p:txBody>
          <a:bodyPr lIns="0" tIns="0" rIns="0" bIns="91422" anchor="b" anchorCtr="0">
            <a:normAutofit/>
          </a:bodyPr>
          <a:lstStyle>
            <a:lvl1pPr marL="0" indent="0" algn="ctr">
              <a:buNone/>
              <a:defRPr sz="1600" b="1" cap="all" baseline="0"/>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10" name="think-cell Slide" r:id="rId9" imgW="407" imgH="409" progId="">
                  <p:embed/>
                </p:oleObj>
              </mc:Choice>
              <mc:Fallback>
                <p:oleObj name="think-cell Slide" r:id="rId9" imgW="407" imgH="409" progId="">
                  <p:embed/>
                  <p:pic>
                    <p:nvPicPr>
                      <p:cNvPr id="0" name="Picture 1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4" name="Picture 13" descr="Bridgespan blue band.pn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0" y="2004647"/>
            <a:ext cx="8522494" cy="3265342"/>
          </a:xfrm>
          <a:prstGeom prst="rect">
            <a:avLst/>
          </a:prstGeom>
        </p:spPr>
      </p:pic>
      <p:sp>
        <p:nvSpPr>
          <p:cNvPr id="2" name="Title 1"/>
          <p:cNvSpPr>
            <a:spLocks noGrp="1"/>
          </p:cNvSpPr>
          <p:nvPr>
            <p:ph type="ctrTitle"/>
            <p:custDataLst>
              <p:tags r:id="rId4"/>
            </p:custDataLst>
          </p:nvPr>
        </p:nvSpPr>
        <p:spPr>
          <a:xfrm>
            <a:off x="543600" y="3002402"/>
            <a:ext cx="7599600" cy="997199"/>
          </a:xfrm>
          <a:prstGeom prst="rect">
            <a:avLst/>
          </a:prstGeom>
        </p:spPr>
        <p:txBody>
          <a:bodyPr lIns="45711" tIns="45711" rIns="45711" bIns="45711" anchor="t" anchorCtr="0">
            <a:normAutofit/>
          </a:bodyPr>
          <a:lstStyle>
            <a:lvl1pPr>
              <a:defRPr sz="3600" b="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5"/>
            </p:custDataLst>
          </p:nvPr>
        </p:nvSpPr>
        <p:spPr>
          <a:xfrm>
            <a:off x="601200" y="4539602"/>
            <a:ext cx="4647600" cy="585215"/>
          </a:xfrm>
          <a:prstGeom prst="rect">
            <a:avLst/>
          </a:prstGeom>
        </p:spPr>
        <p:txBody>
          <a:bodyPr lIns="45711" rIns="45711">
            <a:normAutofit/>
          </a:bodyPr>
          <a:lstStyle>
            <a:lvl1pPr marL="0" indent="0" algn="l">
              <a:buNone/>
              <a:defRPr sz="1600">
                <a:solidFill>
                  <a:schemeClr val="tx2"/>
                </a:solidFill>
              </a:defRPr>
            </a:lvl1pPr>
            <a:lvl2pPr marL="490569" indent="0" algn="ctr">
              <a:buNone/>
              <a:defRPr>
                <a:solidFill>
                  <a:schemeClr val="tx1">
                    <a:tint val="75000"/>
                  </a:schemeClr>
                </a:solidFill>
              </a:defRPr>
            </a:lvl2pPr>
            <a:lvl3pPr marL="981139" indent="0" algn="ctr">
              <a:buNone/>
              <a:defRPr>
                <a:solidFill>
                  <a:schemeClr val="tx1">
                    <a:tint val="75000"/>
                  </a:schemeClr>
                </a:solidFill>
              </a:defRPr>
            </a:lvl3pPr>
            <a:lvl4pPr marL="1471707" indent="0" algn="ctr">
              <a:buNone/>
              <a:defRPr>
                <a:solidFill>
                  <a:schemeClr val="tx1">
                    <a:tint val="75000"/>
                  </a:schemeClr>
                </a:solidFill>
              </a:defRPr>
            </a:lvl4pPr>
            <a:lvl5pPr marL="1962278" indent="0" algn="ctr">
              <a:buNone/>
              <a:defRPr>
                <a:solidFill>
                  <a:schemeClr val="tx1">
                    <a:tint val="75000"/>
                  </a:schemeClr>
                </a:solidFill>
              </a:defRPr>
            </a:lvl5pPr>
            <a:lvl6pPr marL="2452847" indent="0" algn="ctr">
              <a:buNone/>
              <a:defRPr>
                <a:solidFill>
                  <a:schemeClr val="tx1">
                    <a:tint val="75000"/>
                  </a:schemeClr>
                </a:solidFill>
              </a:defRPr>
            </a:lvl6pPr>
            <a:lvl7pPr marL="2943416" indent="0" algn="ctr">
              <a:buNone/>
              <a:defRPr>
                <a:solidFill>
                  <a:schemeClr val="tx1">
                    <a:tint val="75000"/>
                  </a:schemeClr>
                </a:solidFill>
              </a:defRPr>
            </a:lvl7pPr>
            <a:lvl8pPr marL="3433985" indent="0" algn="ctr">
              <a:buNone/>
              <a:defRPr>
                <a:solidFill>
                  <a:schemeClr val="tx1">
                    <a:tint val="75000"/>
                  </a:schemeClr>
                </a:solidFill>
              </a:defRPr>
            </a:lvl8pPr>
            <a:lvl9pPr marL="3924555"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Bridgespan_Group_sm_c.jpg"/>
          <p:cNvPicPr>
            <a:picLocks noChangeAspect="1"/>
          </p:cNvPicPr>
          <p:nvPr userDrawn="1">
            <p:custDataLst>
              <p:tags r:id="rId6"/>
            </p:custDataLst>
          </p:nvPr>
        </p:nvPicPr>
        <p:blipFill>
          <a:blip r:embed="rId12" cstate="print"/>
          <a:stretch>
            <a:fillRect/>
          </a:stretch>
        </p:blipFill>
        <p:spPr>
          <a:xfrm>
            <a:off x="597600" y="446402"/>
            <a:ext cx="2713584" cy="914400"/>
          </a:xfrm>
          <a:prstGeom prst="rect">
            <a:avLst/>
          </a:prstGeom>
        </p:spPr>
      </p:pic>
      <p:sp>
        <p:nvSpPr>
          <p:cNvPr id="16" name="TextBox 15"/>
          <p:cNvSpPr txBox="1"/>
          <p:nvPr userDrawn="1">
            <p:custDataLst>
              <p:tags r:id="rId7"/>
            </p:custDataLst>
          </p:nvPr>
        </p:nvSpPr>
        <p:spPr>
          <a:xfrm>
            <a:off x="4636294" y="5398294"/>
            <a:ext cx="4191000" cy="343923"/>
          </a:xfrm>
          <a:prstGeom prst="rect">
            <a:avLst/>
          </a:prstGeom>
          <a:noFill/>
        </p:spPr>
        <p:txBody>
          <a:bodyPr wrap="square" lIns="91422" tIns="45711" rIns="91422" bIns="45711" rtlCol="0">
            <a:spAutoFit/>
          </a:bodyPr>
          <a:lstStyle/>
          <a:p>
            <a:r>
              <a:rPr lang="en-US" sz="1600" dirty="0" smtClean="0">
                <a:solidFill>
                  <a:srgbClr val="00A8E2"/>
                </a:solidFill>
                <a:latin typeface="Caecilia LT Std Bold"/>
                <a:cs typeface="Caecilia LT Std Bold"/>
              </a:rPr>
              <a:t>Collaborating to accelerate social impact</a:t>
            </a:r>
            <a:endParaRPr lang="en-US" sz="1600" dirty="0">
              <a:solidFill>
                <a:srgbClr val="00A8E2"/>
              </a:solidFill>
              <a:latin typeface="Caecilia LT Std Bold"/>
              <a:cs typeface="Caecilia LT Std 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oleObject" Target="../embeddings/oleObject1.bin"/><Relationship Id="rId21"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customXml" Target="../../customXml/item2.xml"/><Relationship Id="rId16" Type="http://schemas.openxmlformats.org/officeDocument/2006/relationships/customXml" Target="../../customXml/item1.xml"/><Relationship Id="rId17" Type="http://schemas.openxmlformats.org/officeDocument/2006/relationships/tags" Target="../tags/tag2.xml"/><Relationship Id="rId18" Type="http://schemas.openxmlformats.org/officeDocument/2006/relationships/tags" Target="../tags/tag3.xml"/><Relationship Id="rId19" Type="http://schemas.openxmlformats.org/officeDocument/2006/relationships/tags" Target="../tags/tag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02" name="think-cell Slide" r:id="rId20" imgW="407" imgH="409" progId="">
                  <p:embed/>
                </p:oleObj>
              </mc:Choice>
              <mc:Fallback>
                <p:oleObj name="think-cell Slide" r:id="rId20" imgW="407" imgH="409" progId="">
                  <p:embed/>
                  <p:pic>
                    <p:nvPicPr>
                      <p:cNvPr id="0" name="Picture 16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ectangle 2"/>
          <p:cNvSpPr>
            <a:spLocks noGrp="1" noChangeArrowheads="1"/>
          </p:cNvSpPr>
          <p:nvPr>
            <p:ph type="title"/>
          </p:nvPr>
        </p:nvSpPr>
        <p:spPr bwMode="gray">
          <a:xfrm>
            <a:off x="180000" y="147600"/>
            <a:ext cx="9396000" cy="905706"/>
          </a:xfrm>
          <a:prstGeom prst="rect">
            <a:avLst/>
          </a:prstGeom>
          <a:noFill/>
          <a:ln w="9525">
            <a:noFill/>
            <a:miter lim="800000"/>
            <a:headEnd/>
            <a:tailEnd/>
          </a:ln>
          <a:effectLst/>
        </p:spPr>
        <p:txBody>
          <a:bodyPr vert="horz" wrap="square" lIns="0" tIns="0" rIns="71985" bIns="0" numCol="1" anchor="ctr" anchorCtr="0" compatLnSpc="1">
            <a:prstTxWarp prst="textNoShape">
              <a:avLst/>
            </a:prstTxWarp>
          </a:bodyPr>
          <a:lstStyle/>
          <a:p>
            <a:pPr lvl="0"/>
            <a:endParaRPr lang="en-CA" noProof="1" smtClean="0"/>
          </a:p>
        </p:txBody>
      </p:sp>
      <p:sp>
        <p:nvSpPr>
          <p:cNvPr id="11" name="Text Placeholder 10"/>
          <p:cNvSpPr>
            <a:spLocks noGrp="1"/>
          </p:cNvSpPr>
          <p:nvPr>
            <p:ph type="body" idx="1"/>
            <p:custDataLst>
              <p:tags r:id="rId17"/>
            </p:custDataLst>
          </p:nvPr>
        </p:nvSpPr>
        <p:spPr>
          <a:xfrm>
            <a:off x="375444" y="1396999"/>
            <a:ext cx="8978900" cy="5530850"/>
          </a:xfrm>
          <a:prstGeom prst="rect">
            <a:avLst/>
          </a:prstGeom>
        </p:spPr>
        <p:txBody>
          <a:bodyPr vert="horz" lIns="91422" tIns="45711" rIns="91422" bIns="457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Number"/>
          <p:cNvSpPr/>
          <p:nvPr/>
        </p:nvSpPr>
        <p:spPr>
          <a:xfrm>
            <a:off x="9061704" y="7223760"/>
            <a:ext cx="320040" cy="9144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fld id="{BB69BBE8-4DB2-4642-B003-B220ACD5A2FD}" type="slidenum">
              <a:rPr lang="en-US" sz="1000" b="1" baseline="0" smtClean="0">
                <a:solidFill>
                  <a:srgbClr val="080808"/>
                </a:solidFill>
                <a:latin typeface="Verdana" pitchFamily="34" charset="0"/>
              </a:rPr>
              <a:pPr algn="ctr"/>
              <a:t>‹#›</a:t>
            </a:fld>
            <a:endParaRPr lang="fr-FR" sz="800" b="1" dirty="0" smtClean="0">
              <a:solidFill>
                <a:srgbClr val="080808"/>
              </a:solidFill>
            </a:endParaRPr>
          </a:p>
        </p:txBody>
      </p:sp>
      <p:sp>
        <p:nvSpPr>
          <p:cNvPr id="9" name="Notes"/>
          <p:cNvSpPr txBox="1">
            <a:spLocks noChangeArrowheads="1"/>
          </p:cNvSpPr>
          <p:nvPr/>
        </p:nvSpPr>
        <p:spPr bwMode="auto">
          <a:xfrm>
            <a:off x="182882" y="6959830"/>
            <a:ext cx="6962762" cy="153888"/>
          </a:xfrm>
          <a:prstGeom prst="rect">
            <a:avLst/>
          </a:prstGeom>
          <a:noFill/>
          <a:ln w="12700">
            <a:noFill/>
            <a:miter lim="800000"/>
            <a:headEnd type="none" w="sm" len="sm"/>
            <a:tailEnd type="none" w="sm" len="sm"/>
          </a:ln>
          <a:effectLst/>
        </p:spPr>
        <p:txBody>
          <a:bodyPr lIns="0" tIns="0" rIns="0" bIns="0" anchor="b">
            <a:spAutoFit/>
          </a:bodyPr>
          <a:lstStyle/>
          <a:p>
            <a:pPr marL="184114" indent="-184114" defTabSz="880887" fontAlgn="t"/>
            <a:endParaRPr lang="en-CA" sz="1000" noProof="0" dirty="0"/>
          </a:p>
        </p:txBody>
      </p:sp>
      <p:sp>
        <p:nvSpPr>
          <p:cNvPr id="12" name="Rectangle 11"/>
          <p:cNvSpPr>
            <a:spLocks noChangeAspect="1"/>
          </p:cNvSpPr>
          <p:nvPr/>
        </p:nvSpPr>
        <p:spPr>
          <a:xfrm>
            <a:off x="0" y="1079999"/>
            <a:ext cx="9729788" cy="144000"/>
          </a:xfrm>
          <a:prstGeom prst="rect">
            <a:avLst/>
          </a:prstGeom>
          <a:gradFill flip="none" rotWithShape="1">
            <a:gsLst>
              <a:gs pos="0">
                <a:srgbClr val="00437A"/>
              </a:gs>
              <a:gs pos="100000">
                <a:srgbClr val="00A9E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2400" dirty="0" smtClean="0">
              <a:solidFill>
                <a:schemeClr val="tx1"/>
              </a:solidFill>
            </a:endParaRPr>
          </a:p>
        </p:txBody>
      </p:sp>
      <p:sp>
        <p:nvSpPr>
          <p:cNvPr id="8" name="VCT_Marker_ID_8" hidden="1"/>
          <p:cNvSpPr/>
          <p:nvPr>
            <p:custDataLst>
              <p:tags r:id="rId18"/>
            </p:custDataLst>
          </p:nvPr>
        </p:nvSpPr>
        <p:spPr>
          <a:xfrm>
            <a:off x="1270000" y="127000"/>
            <a:ext cx="127000" cy="127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11" tIns="45711" rIns="45711" bIns="45711" rtlCol="0" anchor="ctr"/>
          <a:lstStyle/>
          <a:p>
            <a:pPr algn="ctr"/>
            <a:endParaRPr lang="en-US" sz="2000" dirty="0" err="1" smtClean="0">
              <a:solidFill>
                <a:schemeClr val="tx2"/>
              </a:solidFill>
            </a:endParaRPr>
          </a:p>
        </p:txBody>
      </p:sp>
      <p:sp>
        <p:nvSpPr>
          <p:cNvPr id="4" name="CreatedFooter"/>
          <p:cNvSpPr txBox="1"/>
          <p:nvPr userDrawn="1"/>
        </p:nvSpPr>
        <p:spPr>
          <a:xfrm>
            <a:off x="4311400" y="7207921"/>
            <a:ext cx="4786246" cy="123111"/>
          </a:xfrm>
          <a:prstGeom prst="rect">
            <a:avLst/>
          </a:prstGeom>
          <a:noFill/>
        </p:spPr>
        <p:txBody>
          <a:bodyPr vert="horz" wrap="none" lIns="45720" tIns="0" rIns="0" bIns="0" rtlCol="0" anchor="ctr">
            <a:spAutoFit/>
          </a:bodyPr>
          <a:lstStyle/>
          <a:p>
            <a:pPr algn="r"/>
            <a:r>
              <a:rPr lang="en-US" sz="800" b="0" i="0" u="none" smtClean="0">
                <a:solidFill>
                  <a:schemeClr val="tx1"/>
                </a:solidFill>
                <a:latin typeface="Verdana"/>
              </a:rPr>
              <a:t>Morgan Stanley Training_Introduction to Sector and Case Study (final presentation shared)</a:t>
            </a:r>
            <a:endParaRPr lang="en-US" sz="800" b="0" i="0" u="none" dirty="0" smtClean="0">
              <a:solidFill>
                <a:schemeClr val="tx1"/>
              </a:solidFill>
              <a:latin typeface="Verdana"/>
            </a:endParaRPr>
          </a:p>
        </p:txBody>
      </p:sp>
      <p:sp>
        <p:nvSpPr>
          <p:cNvPr id="5" name="OfficeCode"/>
          <p:cNvSpPr txBox="1"/>
          <p:nvPr userDrawn="1">
            <p:custDataLst>
              <p:tags r:id="rId19"/>
            </p:custDataLst>
          </p:nvPr>
        </p:nvSpPr>
        <p:spPr>
          <a:xfrm>
            <a:off x="3962891" y="7223310"/>
            <a:ext cx="206467" cy="92333"/>
          </a:xfrm>
          <a:prstGeom prst="rect">
            <a:avLst/>
          </a:prstGeom>
          <a:noFill/>
        </p:spPr>
        <p:txBody>
          <a:bodyPr vert="horz" wrap="none" lIns="45720" tIns="0" rIns="0" bIns="0" rtlCol="0" anchor="ctr">
            <a:spAutoFit/>
          </a:bodyPr>
          <a:lstStyle/>
          <a:p>
            <a:pPr algn="l"/>
            <a:r>
              <a:rPr lang="en-US" sz="600" b="0" i="0" u="none" smtClean="0">
                <a:solidFill>
                  <a:schemeClr val="tx1"/>
                </a:solidFill>
                <a:latin typeface="Verdana"/>
              </a:rPr>
              <a:t>TBG</a:t>
            </a:r>
            <a:endParaRPr lang="en-US" sz="600" b="0" i="0" u="none" dirty="0" smtClean="0">
              <a:solidFill>
                <a:schemeClr val="tx1"/>
              </a:solidFill>
              <a:latin typeface="Verdana"/>
            </a:endParaRPr>
          </a:p>
        </p:txBody>
      </p:sp>
    </p:spTree>
    <p:custDataLst>
      <p:custData r:id="rId15"/>
      <p:custData r:id="rId16"/>
    </p:custData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6" r:id="rId4"/>
    <p:sldLayoutId id="2147483777" r:id="rId5"/>
    <p:sldLayoutId id="2147483770" r:id="rId6"/>
    <p:sldLayoutId id="2147483771" r:id="rId7"/>
    <p:sldLayoutId id="2147483772" r:id="rId8"/>
    <p:sldLayoutId id="2147483773" r:id="rId9"/>
    <p:sldLayoutId id="2147483774" r:id="rId10"/>
    <p:sldLayoutId id="2147483778" r:id="rId11"/>
    <p:sldLayoutId id="2147483775" r:id="rId12"/>
  </p:sldLayoutIdLst>
  <p:timing>
    <p:tnLst>
      <p:par>
        <p:cTn id="1" dur="indefinite" restart="never" nodeType="tmRoot"/>
      </p:par>
    </p:tnLst>
  </p:timing>
  <p:hf sldNum="0" hdr="0" dt="0"/>
  <p:txStyles>
    <p:titleStyle>
      <a:lvl1pPr algn="l" defTabSz="981139" rtl="0" eaLnBrk="1" latinLnBrk="0" hangingPunct="1">
        <a:spcBef>
          <a:spcPct val="0"/>
        </a:spcBef>
        <a:buNone/>
        <a:defRPr sz="2600" kern="1200">
          <a:solidFill>
            <a:schemeClr val="bg2"/>
          </a:solidFill>
          <a:latin typeface="+mj-lt"/>
          <a:ea typeface="+mj-ea"/>
          <a:cs typeface="+mj-cs"/>
        </a:defRPr>
      </a:lvl1pPr>
    </p:titleStyle>
    <p:bodyStyle>
      <a:lvl1pPr marL="271409" marR="0" indent="-271409" algn="l" defTabSz="980880"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2000" b="0" i="0" u="none" strike="noStrike" kern="1200" cap="none" spc="0" normalizeH="0" baseline="0" noProof="1">
          <a:ln>
            <a:noFill/>
          </a:ln>
          <a:solidFill>
            <a:schemeClr val="tx1"/>
          </a:solidFill>
          <a:effectLst/>
          <a:uLnTx/>
          <a:uFillTx/>
          <a:latin typeface="+mn-lt"/>
          <a:ea typeface="+mn-ea"/>
          <a:cs typeface="+mn-cs"/>
        </a:defRPr>
      </a:lvl1pPr>
      <a:lvl2pPr marL="574561" marR="0" indent="-119039" algn="l" defTabSz="980880" rtl="0" eaLnBrk="1" fontAlgn="base" latinLnBrk="0" hangingPunct="1">
        <a:lnSpc>
          <a:spcPct val="100000"/>
        </a:lnSpc>
        <a:spcBef>
          <a:spcPct val="20000"/>
        </a:spcBef>
        <a:spcAft>
          <a:spcPct val="0"/>
        </a:spcAft>
        <a:buClr>
          <a:schemeClr val="tx1"/>
        </a:buClr>
        <a:buSzPts val="2200"/>
        <a:buFont typeface="Verdana"/>
        <a:buChar char="-"/>
        <a:tabLst/>
        <a:defRPr lang="en-CA" altLang="zh-CN" sz="1800" kern="1200" baseline="0" noProof="1">
          <a:solidFill>
            <a:schemeClr val="tx1"/>
          </a:solidFill>
          <a:latin typeface="+mn-lt"/>
          <a:ea typeface="+mn-ea"/>
          <a:cs typeface="+mn-cs"/>
        </a:defRPr>
      </a:lvl2pPr>
      <a:lvl3pPr marL="1052304" marR="0" indent="-287282" algn="l" defTabSz="980880"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800" kern="1200" noProof="1">
          <a:solidFill>
            <a:schemeClr val="tx1"/>
          </a:solidFill>
          <a:latin typeface="+mn-lt"/>
          <a:ea typeface="+mn-ea"/>
          <a:cs typeface="+mn-cs"/>
        </a:defRPr>
      </a:lvl3pPr>
      <a:lvl4pPr marL="1453606" marR="0" indent="-210270" algn="l" defTabSz="98113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00" kern="1200">
          <a:solidFill>
            <a:schemeClr val="tx1"/>
          </a:solidFill>
          <a:latin typeface="+mn-lt"/>
          <a:ea typeface="+mn-ea"/>
          <a:cs typeface="+mn-cs"/>
        </a:defRPr>
      </a:lvl4pPr>
      <a:lvl5pPr marL="2207562" indent="-245285" algn="l" defTabSz="981139"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131" indent="-245285" algn="l" defTabSz="98113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8700" indent="-245285" algn="l" defTabSz="98113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79271" indent="-245285" algn="l" defTabSz="98113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69840" indent="-245285" algn="l" defTabSz="98113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139" rtl="0" eaLnBrk="1" latinLnBrk="0" hangingPunct="1">
        <a:defRPr sz="1800" kern="1200">
          <a:solidFill>
            <a:schemeClr val="tx1"/>
          </a:solidFill>
          <a:latin typeface="+mn-lt"/>
          <a:ea typeface="+mn-ea"/>
          <a:cs typeface="+mn-cs"/>
        </a:defRPr>
      </a:lvl1pPr>
      <a:lvl2pPr marL="490569" algn="l" defTabSz="981139" rtl="0" eaLnBrk="1" latinLnBrk="0" hangingPunct="1">
        <a:defRPr sz="1900" kern="1200">
          <a:solidFill>
            <a:schemeClr val="tx1"/>
          </a:solidFill>
          <a:latin typeface="+mn-lt"/>
          <a:ea typeface="+mn-ea"/>
          <a:cs typeface="+mn-cs"/>
        </a:defRPr>
      </a:lvl2pPr>
      <a:lvl3pPr marL="981139" algn="l" defTabSz="981139" rtl="0" eaLnBrk="1" latinLnBrk="0" hangingPunct="1">
        <a:defRPr sz="1900" kern="1200">
          <a:solidFill>
            <a:schemeClr val="tx1"/>
          </a:solidFill>
          <a:latin typeface="+mn-lt"/>
          <a:ea typeface="+mn-ea"/>
          <a:cs typeface="+mn-cs"/>
        </a:defRPr>
      </a:lvl3pPr>
      <a:lvl4pPr marL="1471707" algn="l" defTabSz="981139" rtl="0" eaLnBrk="1" latinLnBrk="0" hangingPunct="1">
        <a:defRPr sz="1900" kern="1200">
          <a:solidFill>
            <a:schemeClr val="tx1"/>
          </a:solidFill>
          <a:latin typeface="+mn-lt"/>
          <a:ea typeface="+mn-ea"/>
          <a:cs typeface="+mn-cs"/>
        </a:defRPr>
      </a:lvl4pPr>
      <a:lvl5pPr marL="1962278" algn="l" defTabSz="981139" rtl="0" eaLnBrk="1" latinLnBrk="0" hangingPunct="1">
        <a:defRPr sz="1900" kern="1200">
          <a:solidFill>
            <a:schemeClr val="tx1"/>
          </a:solidFill>
          <a:latin typeface="+mn-lt"/>
          <a:ea typeface="+mn-ea"/>
          <a:cs typeface="+mn-cs"/>
        </a:defRPr>
      </a:lvl5pPr>
      <a:lvl6pPr marL="2452847" algn="l" defTabSz="981139" rtl="0" eaLnBrk="1" latinLnBrk="0" hangingPunct="1">
        <a:defRPr sz="1900" kern="1200">
          <a:solidFill>
            <a:schemeClr val="tx1"/>
          </a:solidFill>
          <a:latin typeface="+mn-lt"/>
          <a:ea typeface="+mn-ea"/>
          <a:cs typeface="+mn-cs"/>
        </a:defRPr>
      </a:lvl6pPr>
      <a:lvl7pPr marL="2943416" algn="l" defTabSz="981139" rtl="0" eaLnBrk="1" latinLnBrk="0" hangingPunct="1">
        <a:defRPr sz="1900" kern="1200">
          <a:solidFill>
            <a:schemeClr val="tx1"/>
          </a:solidFill>
          <a:latin typeface="+mn-lt"/>
          <a:ea typeface="+mn-ea"/>
          <a:cs typeface="+mn-cs"/>
        </a:defRPr>
      </a:lvl7pPr>
      <a:lvl8pPr marL="3433985" algn="l" defTabSz="981139" rtl="0" eaLnBrk="1" latinLnBrk="0" hangingPunct="1">
        <a:defRPr sz="1900" kern="1200">
          <a:solidFill>
            <a:schemeClr val="tx1"/>
          </a:solidFill>
          <a:latin typeface="+mn-lt"/>
          <a:ea typeface="+mn-ea"/>
          <a:cs typeface="+mn-cs"/>
        </a:defRPr>
      </a:lvl8pPr>
      <a:lvl9pPr marL="3924555" algn="l" defTabSz="98113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ionsettlement.org/" TargetMode="External"/><Relationship Id="rId4" Type="http://schemas.openxmlformats.org/officeDocument/2006/relationships/image" Target="../media/image19.gif"/><Relationship Id="rId5"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hyperlink" Target="http://www.unionsettlement.org/" TargetMode="External"/><Relationship Id="rId6" Type="http://schemas.openxmlformats.org/officeDocument/2006/relationships/image" Target="../media/image19.gif"/><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www.childrensinstitute.org/" TargetMode="External"/><Relationship Id="rId4" Type="http://schemas.openxmlformats.org/officeDocument/2006/relationships/image" Target="../media/image7.png"/><Relationship Id="rId5" Type="http://schemas.openxmlformats.org/officeDocument/2006/relationships/image" Target="../media/image8.tif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teachersalary.org/wp-content/uploads/2011/06/Teacher-Salary-Teacher-Book.jpg" TargetMode="Externa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3.bp.blogspot.com/-OL_m3JEtSVY/TyGALUPmqMI/AAAAAAAAB7Y/xLB24EY9vQA/s1600/CLIPART_board+meeting.jpg" TargetMode="External"/><Relationship Id="rId4"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Thinking </a:t>
            </a:r>
            <a:r>
              <a:rPr lang="en-US" sz="2800" dirty="0"/>
              <a:t>like a nonprofit consultant</a:t>
            </a:r>
            <a:endParaRPr lang="en-US" sz="2400" dirty="0"/>
          </a:p>
        </p:txBody>
      </p:sp>
      <p:sp>
        <p:nvSpPr>
          <p:cNvPr id="3" name="Subtitle 2"/>
          <p:cNvSpPr>
            <a:spLocks noGrp="1"/>
          </p:cNvSpPr>
          <p:nvPr>
            <p:ph type="subTitle" idx="1"/>
          </p:nvPr>
        </p:nvSpPr>
        <p:spPr/>
        <p:txBody>
          <a:bodyPr/>
          <a:lstStyle/>
          <a:p>
            <a:r>
              <a:rPr lang="en-US" dirty="0" smtClean="0"/>
              <a:t>November 10, 2014</a:t>
            </a:r>
            <a:endParaRPr lang="en-US" dirty="0"/>
          </a:p>
        </p:txBody>
      </p:sp>
    </p:spTree>
    <p:extLst>
      <p:ext uri="{BB962C8B-B14F-4D97-AF65-F5344CB8AC3E}">
        <p14:creationId xmlns:p14="http://schemas.microsoft.com/office/powerpoint/2010/main" val="25563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What is Union Settlement Association?</a:t>
            </a:r>
            <a:endParaRPr lang="en-US" sz="2400" dirty="0"/>
          </a:p>
        </p:txBody>
      </p:sp>
      <p:pic>
        <p:nvPicPr>
          <p:cNvPr id="5" name="Picture 2" descr="Union Settlement Association">
            <a:hlinkClick r:id="rId3"/>
          </p:cNvPr>
          <p:cNvPicPr>
            <a:picLocks noChangeAspect="1" noChangeArrowheads="1"/>
          </p:cNvPicPr>
          <p:nvPr/>
        </p:nvPicPr>
        <p:blipFill>
          <a:blip r:embed="rId4"/>
          <a:srcRect/>
          <a:stretch>
            <a:fillRect/>
          </a:stretch>
        </p:blipFill>
        <p:spPr bwMode="auto">
          <a:xfrm>
            <a:off x="1147915" y="1943748"/>
            <a:ext cx="7224260" cy="2071662"/>
          </a:xfrm>
          <a:prstGeom prst="rect">
            <a:avLst/>
          </a:prstGeom>
          <a:noFill/>
          <a:ln w="9525">
            <a:noFill/>
            <a:miter lim="800000"/>
            <a:headEnd/>
            <a:tailEnd/>
          </a:ln>
        </p:spPr>
      </p:pic>
      <p:pic>
        <p:nvPicPr>
          <p:cNvPr id="3074" name="Picture 2" descr="http://www.unionsettlement.org/images/cms/original_26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56" y="4967821"/>
            <a:ext cx="9031401" cy="16622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64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Case study: Union Settlement Association</a:t>
            </a:r>
            <a:endParaRPr lang="en-US" sz="2400" dirty="0"/>
          </a:p>
        </p:txBody>
      </p:sp>
      <p:sp>
        <p:nvSpPr>
          <p:cNvPr id="12" name="Source"/>
          <p:cNvSpPr>
            <a:spLocks noGrp="1"/>
          </p:cNvSpPr>
          <p:nvPr/>
        </p:nvSpPr>
        <p:spPr bwMode="auto">
          <a:xfrm>
            <a:off x="2614526" y="2086413"/>
            <a:ext cx="6503348" cy="1867309"/>
          </a:xfrm>
          <a:prstGeom prst="rect">
            <a:avLst/>
          </a:prstGeom>
          <a:noFill/>
          <a:ln w="9525">
            <a:noFill/>
            <a:miter lim="800000"/>
            <a:headEnd/>
            <a:tailEnd/>
          </a:ln>
          <a:effectLst/>
        </p:spPr>
        <p:txBody>
          <a:bodyPr wrap="square" lIns="46801" tIns="46801" rIns="46801" bIns="46801">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800" dirty="0" smtClean="0">
                <a:solidFill>
                  <a:srgbClr val="000000"/>
                </a:solidFill>
                <a:latin typeface="+mn-lt"/>
              </a:rPr>
              <a:t>Union Settlement Association </a:t>
            </a:r>
            <a:r>
              <a:rPr lang="en-US" sz="1800" dirty="0" smtClean="0"/>
              <a:t>is East Harlem’s largest social service agency </a:t>
            </a:r>
          </a:p>
          <a:p>
            <a:pPr>
              <a:buClr>
                <a:srgbClr val="000000"/>
              </a:buClr>
              <a:defRPr/>
            </a:pPr>
            <a:r>
              <a:rPr lang="en-US" sz="1800" dirty="0" smtClean="0">
                <a:solidFill>
                  <a:srgbClr val="000000"/>
                </a:solidFill>
              </a:rPr>
              <a:t>Recently</a:t>
            </a:r>
            <a:r>
              <a:rPr lang="en-US" sz="1800" dirty="0">
                <a:solidFill>
                  <a:srgbClr val="000000"/>
                </a:solidFill>
              </a:rPr>
              <a:t>, government funding has been slashed, and Union Settlement has had to </a:t>
            </a:r>
            <a:r>
              <a:rPr lang="en-US" sz="1800" b="1" dirty="0">
                <a:solidFill>
                  <a:srgbClr val="000000"/>
                </a:solidFill>
              </a:rPr>
              <a:t>cut adult education from 45 to 16 classes </a:t>
            </a:r>
            <a:r>
              <a:rPr lang="en-US" sz="1800" dirty="0">
                <a:solidFill>
                  <a:srgbClr val="000000"/>
                </a:solidFill>
              </a:rPr>
              <a:t>- leaving Union Settlement unable to meet the demand for the classes</a:t>
            </a:r>
            <a:r>
              <a:rPr lang="en-US" sz="1800" dirty="0"/>
              <a:t> </a:t>
            </a:r>
          </a:p>
        </p:txBody>
      </p:sp>
      <p:sp>
        <p:nvSpPr>
          <p:cNvPr id="14" name="Rectangle 13"/>
          <p:cNvSpPr/>
          <p:nvPr/>
        </p:nvSpPr>
        <p:spPr>
          <a:xfrm>
            <a:off x="2649421" y="4666508"/>
            <a:ext cx="6183334" cy="953872"/>
          </a:xfrm>
          <a:prstGeom prst="rect">
            <a:avLst/>
          </a:prstGeom>
          <a:solidFill>
            <a:srgbClr val="FCD64D"/>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err="1" smtClean="0">
              <a:solidFill>
                <a:srgbClr val="000000"/>
              </a:solidFill>
            </a:endParaRPr>
          </a:p>
        </p:txBody>
      </p:sp>
      <p:sp>
        <p:nvSpPr>
          <p:cNvPr id="15" name="Rectangle 14"/>
          <p:cNvSpPr>
            <a:spLocks noChangeArrowheads="1"/>
          </p:cNvSpPr>
          <p:nvPr/>
        </p:nvSpPr>
        <p:spPr bwMode="auto">
          <a:xfrm>
            <a:off x="892492" y="2124422"/>
            <a:ext cx="1707660" cy="2003429"/>
          </a:xfrm>
          <a:prstGeom prst="rect">
            <a:avLst/>
          </a:prstGeom>
          <a:solidFill>
            <a:schemeClr val="accent1"/>
          </a:solidFill>
          <a:ln w="19050">
            <a:noFill/>
            <a:miter lim="800000"/>
            <a:headEnd/>
            <a:tailEnd/>
          </a:ln>
        </p:spPr>
        <p:txBody>
          <a:bodyPr wrap="none" lIns="50210" tIns="50210" rIns="50210" bIns="50210" anchor="ctr"/>
          <a:lstStyle/>
          <a:p>
            <a:pPr algn="ctr" defTabSz="981270"/>
            <a:r>
              <a:rPr lang="en-US" sz="1600" b="1" dirty="0">
                <a:solidFill>
                  <a:schemeClr val="tx2"/>
                </a:solidFill>
              </a:rPr>
              <a:t>Situation and</a:t>
            </a:r>
          </a:p>
          <a:p>
            <a:pPr algn="ctr" defTabSz="981270"/>
            <a:r>
              <a:rPr lang="en-US" sz="1600" b="1" dirty="0">
                <a:solidFill>
                  <a:schemeClr val="tx2"/>
                </a:solidFill>
              </a:rPr>
              <a:t>complication</a:t>
            </a:r>
          </a:p>
        </p:txBody>
      </p:sp>
      <p:sp>
        <p:nvSpPr>
          <p:cNvPr id="16" name="Rectangle 15"/>
          <p:cNvSpPr>
            <a:spLocks noChangeArrowheads="1"/>
          </p:cNvSpPr>
          <p:nvPr/>
        </p:nvSpPr>
        <p:spPr bwMode="auto">
          <a:xfrm>
            <a:off x="892493" y="4664156"/>
            <a:ext cx="1705205" cy="956225"/>
          </a:xfrm>
          <a:prstGeom prst="rect">
            <a:avLst/>
          </a:prstGeom>
          <a:solidFill>
            <a:schemeClr val="accent1"/>
          </a:solidFill>
          <a:ln w="19050">
            <a:noFill/>
            <a:miter lim="800000"/>
            <a:headEnd/>
            <a:tailEnd/>
          </a:ln>
        </p:spPr>
        <p:txBody>
          <a:bodyPr wrap="none" lIns="50210" tIns="50210" rIns="50210" bIns="50210" anchor="ctr"/>
          <a:lstStyle/>
          <a:p>
            <a:pPr algn="ctr" defTabSz="981270"/>
            <a:r>
              <a:rPr lang="en-US" sz="1600" b="1" dirty="0">
                <a:solidFill>
                  <a:schemeClr val="tx2"/>
                </a:solidFill>
              </a:rPr>
              <a:t>Key </a:t>
            </a:r>
            <a:r>
              <a:rPr lang="en-US" sz="1600" b="1" dirty="0" smtClean="0">
                <a:solidFill>
                  <a:schemeClr val="tx2"/>
                </a:solidFill>
              </a:rPr>
              <a:t>question</a:t>
            </a:r>
            <a:endParaRPr lang="en-US" sz="1600" b="1" dirty="0">
              <a:solidFill>
                <a:schemeClr val="tx2"/>
              </a:solidFill>
            </a:endParaRPr>
          </a:p>
        </p:txBody>
      </p:sp>
      <p:sp>
        <p:nvSpPr>
          <p:cNvPr id="17" name="Rectangle 16"/>
          <p:cNvSpPr/>
          <p:nvPr/>
        </p:nvSpPr>
        <p:spPr>
          <a:xfrm>
            <a:off x="685567" y="1928335"/>
            <a:ext cx="8358654" cy="41409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err="1" smtClean="0">
              <a:solidFill>
                <a:schemeClr val="tx2"/>
              </a:solidFill>
            </a:endParaRPr>
          </a:p>
        </p:txBody>
      </p:sp>
      <p:sp>
        <p:nvSpPr>
          <p:cNvPr id="18" name="Source"/>
          <p:cNvSpPr>
            <a:spLocks noGrp="1"/>
          </p:cNvSpPr>
          <p:nvPr/>
        </p:nvSpPr>
        <p:spPr bwMode="auto">
          <a:xfrm>
            <a:off x="2672765" y="4698208"/>
            <a:ext cx="6033084" cy="925511"/>
          </a:xfrm>
          <a:prstGeom prst="rect">
            <a:avLst/>
          </a:prstGeom>
          <a:noFill/>
          <a:ln w="9525">
            <a:noFill/>
            <a:miter lim="800000"/>
            <a:headEnd/>
            <a:tailEnd/>
          </a:ln>
          <a:effectLst/>
        </p:spPr>
        <p:txBody>
          <a:bodyPr wrap="square"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800" dirty="0">
                <a:solidFill>
                  <a:srgbClr val="000000"/>
                </a:solidFill>
                <a:latin typeface="+mn-lt"/>
              </a:rPr>
              <a:t>Should Union Settlement Association launch fee-for-service adult education classes, and if so, what would a feasible model look like?</a:t>
            </a:r>
          </a:p>
        </p:txBody>
      </p:sp>
    </p:spTree>
    <p:extLst>
      <p:ext uri="{BB962C8B-B14F-4D97-AF65-F5344CB8AC3E}">
        <p14:creationId xmlns:p14="http://schemas.microsoft.com/office/powerpoint/2010/main" val="4651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Scoping the project: What do you think is the answer?</a:t>
            </a:r>
            <a:endParaRPr lang="en-US" sz="2400" dirty="0"/>
          </a:p>
        </p:txBody>
      </p:sp>
      <p:sp>
        <p:nvSpPr>
          <p:cNvPr id="5" name="Source"/>
          <p:cNvSpPr>
            <a:spLocks noGrp="1"/>
          </p:cNvSpPr>
          <p:nvPr/>
        </p:nvSpPr>
        <p:spPr bwMode="auto">
          <a:xfrm>
            <a:off x="1848352" y="2080566"/>
            <a:ext cx="6033084" cy="1288982"/>
          </a:xfrm>
          <a:prstGeom prst="rect">
            <a:avLst/>
          </a:prstGeom>
          <a:solidFill>
            <a:srgbClr val="D7A154"/>
          </a:solid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endParaRPr lang="en-US" sz="1800" dirty="0">
              <a:solidFill>
                <a:srgbClr val="FFFFFF"/>
              </a:solidFill>
            </a:endParaRPr>
          </a:p>
        </p:txBody>
      </p:sp>
      <p:sp>
        <p:nvSpPr>
          <p:cNvPr id="8" name="Rectangle 10"/>
          <p:cNvSpPr>
            <a:spLocks noChangeArrowheads="1"/>
          </p:cNvSpPr>
          <p:nvPr/>
        </p:nvSpPr>
        <p:spPr bwMode="gray">
          <a:xfrm>
            <a:off x="700250" y="5418868"/>
            <a:ext cx="8329288" cy="1281471"/>
          </a:xfrm>
          <a:prstGeom prst="rect">
            <a:avLst/>
          </a:prstGeom>
          <a:solidFill>
            <a:srgbClr val="61A48D"/>
          </a:solidFill>
          <a:ln w="12700">
            <a:noFill/>
            <a:miter lim="800000"/>
            <a:headEnd/>
            <a:tailEnd/>
          </a:ln>
          <a:effectLst/>
        </p:spPr>
        <p:txBody>
          <a:bodyPr vert="horz" wrap="square" lIns="44016" tIns="44016" rIns="44016" bIns="44016" anchor="ctr" anchorCtr="0"/>
          <a:lstStyle/>
          <a:p>
            <a:pPr algn="ctr" defTabSz="881063"/>
            <a:endParaRPr lang="en-US" sz="1800" dirty="0">
              <a:solidFill>
                <a:srgbClr val="FFFFFF"/>
              </a:solidFill>
            </a:endParaRPr>
          </a:p>
        </p:txBody>
      </p:sp>
      <p:pic>
        <p:nvPicPr>
          <p:cNvPr id="15" name="Picture 10"/>
          <p:cNvPicPr>
            <a:picLocks noChangeAspect="1" noChangeArrowheads="1"/>
          </p:cNvPicPr>
          <p:nvPr/>
        </p:nvPicPr>
        <p:blipFill>
          <a:blip r:embed="rId3" cstate="print"/>
          <a:srcRect/>
          <a:stretch>
            <a:fillRect/>
          </a:stretch>
        </p:blipFill>
        <p:spPr bwMode="auto">
          <a:xfrm>
            <a:off x="4309237" y="3572967"/>
            <a:ext cx="1111314" cy="1314342"/>
          </a:xfrm>
          <a:prstGeom prst="rect">
            <a:avLst/>
          </a:prstGeom>
          <a:noFill/>
          <a:ln w="9525">
            <a:noFill/>
            <a:miter lim="800000"/>
            <a:headEnd/>
            <a:tailEnd/>
          </a:ln>
          <a:effectLst/>
        </p:spPr>
      </p:pic>
      <p:sp>
        <p:nvSpPr>
          <p:cNvPr id="13" name="TextBox 12"/>
          <p:cNvSpPr txBox="1"/>
          <p:nvPr/>
        </p:nvSpPr>
        <p:spPr>
          <a:xfrm>
            <a:off x="1848352" y="1686912"/>
            <a:ext cx="6033084" cy="369332"/>
          </a:xfrm>
          <a:prstGeom prst="rect">
            <a:avLst/>
          </a:prstGeom>
          <a:noFill/>
        </p:spPr>
        <p:txBody>
          <a:bodyPr wrap="square" lIns="45720" rIns="45720" rtlCol="0">
            <a:spAutoFit/>
          </a:bodyPr>
          <a:lstStyle/>
          <a:p>
            <a:pPr algn="ctr"/>
            <a:r>
              <a:rPr lang="en-US" sz="1800" i="1" dirty="0" smtClean="0"/>
              <a:t>Key question: What does the team need to solve?</a:t>
            </a:r>
          </a:p>
        </p:txBody>
      </p:sp>
      <p:sp>
        <p:nvSpPr>
          <p:cNvPr id="16" name="TextBox 15"/>
          <p:cNvSpPr txBox="1"/>
          <p:nvPr/>
        </p:nvSpPr>
        <p:spPr>
          <a:xfrm>
            <a:off x="1848352" y="5033770"/>
            <a:ext cx="6033084" cy="369332"/>
          </a:xfrm>
          <a:prstGeom prst="rect">
            <a:avLst/>
          </a:prstGeom>
          <a:noFill/>
        </p:spPr>
        <p:txBody>
          <a:bodyPr wrap="square" lIns="45720" rIns="45720" rtlCol="0">
            <a:spAutoFit/>
          </a:bodyPr>
          <a:lstStyle/>
          <a:p>
            <a:pPr algn="ctr"/>
            <a:r>
              <a:rPr lang="en-US" sz="1800" i="1" dirty="0" smtClean="0"/>
              <a:t>Hypothesis: What do you think is the answer?</a:t>
            </a:r>
          </a:p>
        </p:txBody>
      </p:sp>
      <p:sp>
        <p:nvSpPr>
          <p:cNvPr id="18" name="Source"/>
          <p:cNvSpPr>
            <a:spLocks noGrp="1"/>
          </p:cNvSpPr>
          <p:nvPr/>
        </p:nvSpPr>
        <p:spPr bwMode="auto">
          <a:xfrm>
            <a:off x="1848352" y="2080566"/>
            <a:ext cx="6033084" cy="1288982"/>
          </a:xfrm>
          <a:prstGeom prst="rect">
            <a:avLst/>
          </a:prstGeom>
          <a:no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r>
              <a:rPr lang="en-US" sz="1800" dirty="0" smtClean="0">
                <a:solidFill>
                  <a:schemeClr val="tx2"/>
                </a:solidFill>
              </a:rPr>
              <a:t>	Should Union Settlement Association launch fee-for-service adult education classes, and if so, what would a feasible model look like?</a:t>
            </a:r>
            <a:endParaRPr lang="en-US" sz="1800" dirty="0">
              <a:solidFill>
                <a:schemeClr val="tx2"/>
              </a:solidFill>
            </a:endParaRPr>
          </a:p>
        </p:txBody>
      </p:sp>
      <p:sp>
        <p:nvSpPr>
          <p:cNvPr id="19" name="Rectangle 10"/>
          <p:cNvSpPr>
            <a:spLocks noChangeArrowheads="1"/>
          </p:cNvSpPr>
          <p:nvPr/>
        </p:nvSpPr>
        <p:spPr bwMode="gray">
          <a:xfrm>
            <a:off x="700250" y="5418868"/>
            <a:ext cx="8329288" cy="1281471"/>
          </a:xfrm>
          <a:prstGeom prst="rect">
            <a:avLst/>
          </a:prstGeom>
          <a:noFill/>
          <a:ln w="12700">
            <a:noFill/>
            <a:miter lim="800000"/>
            <a:headEnd/>
            <a:tailEnd/>
          </a:ln>
          <a:effectLst/>
        </p:spPr>
        <p:txBody>
          <a:bodyPr vert="horz" wrap="square" lIns="44016" tIns="44016" rIns="44016" bIns="44016" anchor="ctr" anchorCtr="0"/>
          <a:lstStyle/>
          <a:p>
            <a:pPr algn="ctr" defTabSz="881063"/>
            <a:r>
              <a:rPr lang="en-US" sz="1800" b="1" dirty="0">
                <a:solidFill>
                  <a:schemeClr val="tx2"/>
                </a:solidFill>
              </a:rPr>
              <a:t>Union Settlement </a:t>
            </a:r>
            <a:r>
              <a:rPr lang="en-US" sz="1800" b="1" dirty="0" smtClean="0">
                <a:solidFill>
                  <a:schemeClr val="tx2"/>
                </a:solidFill>
              </a:rPr>
              <a:t>should </a:t>
            </a:r>
            <a:r>
              <a:rPr lang="en-US" sz="1800" b="1" dirty="0">
                <a:solidFill>
                  <a:schemeClr val="tx2"/>
                </a:solidFill>
              </a:rPr>
              <a:t>launch fee-for-service adult education classes </a:t>
            </a:r>
            <a:r>
              <a:rPr lang="en-US" sz="1800" dirty="0">
                <a:solidFill>
                  <a:schemeClr val="tx2"/>
                </a:solidFill>
              </a:rPr>
              <a:t>– a portion of their constituents would be able to pay fees that cover their costs and allow them to reach more people.</a:t>
            </a:r>
          </a:p>
        </p:txBody>
      </p:sp>
    </p:spTree>
    <p:extLst>
      <p:ext uri="{BB962C8B-B14F-4D97-AF65-F5344CB8AC3E}">
        <p14:creationId xmlns:p14="http://schemas.microsoft.com/office/powerpoint/2010/main" val="35459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864894" y="2684969"/>
            <a:ext cx="0" cy="684579"/>
          </a:xfrm>
          <a:prstGeom prst="line">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5" name="Source"/>
          <p:cNvSpPr>
            <a:spLocks noGrp="1"/>
          </p:cNvSpPr>
          <p:nvPr/>
        </p:nvSpPr>
        <p:spPr bwMode="auto">
          <a:xfrm>
            <a:off x="1848352" y="2087776"/>
            <a:ext cx="6033084" cy="1288982"/>
          </a:xfrm>
          <a:prstGeom prst="rect">
            <a:avLst/>
          </a:prstGeom>
          <a:solidFill>
            <a:srgbClr val="D7A154"/>
          </a:solid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r>
              <a:rPr lang="en-US" sz="1800" dirty="0">
                <a:solidFill>
                  <a:schemeClr val="tx2"/>
                </a:solidFill>
              </a:rPr>
              <a:t>	Should Union Settlement Association launch fee-for-service adult education classes, and if so, what would a feasible model look like?</a:t>
            </a:r>
          </a:p>
        </p:txBody>
      </p:sp>
      <p:sp>
        <p:nvSpPr>
          <p:cNvPr id="18" name="Source"/>
          <p:cNvSpPr>
            <a:spLocks noGrp="1"/>
          </p:cNvSpPr>
          <p:nvPr/>
        </p:nvSpPr>
        <p:spPr bwMode="auto">
          <a:xfrm>
            <a:off x="1848352" y="2080566"/>
            <a:ext cx="6033084" cy="1288982"/>
          </a:xfrm>
          <a:prstGeom prst="rect">
            <a:avLst/>
          </a:prstGeom>
          <a:no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endParaRPr lang="en-US" sz="1800" dirty="0">
              <a:solidFill>
                <a:schemeClr val="tx2"/>
              </a:solidFill>
            </a:endParaRPr>
          </a:p>
        </p:txBody>
      </p:sp>
      <p:sp>
        <p:nvSpPr>
          <p:cNvPr id="6" name="Title 5"/>
          <p:cNvSpPr>
            <a:spLocks noGrp="1"/>
          </p:cNvSpPr>
          <p:nvPr>
            <p:ph type="title"/>
          </p:nvPr>
        </p:nvSpPr>
        <p:spPr/>
        <p:txBody>
          <a:bodyPr/>
          <a:lstStyle/>
          <a:p>
            <a:r>
              <a:rPr lang="en-US" sz="2400" dirty="0"/>
              <a:t>Scoping the project: What do you need to prove?</a:t>
            </a:r>
            <a:endParaRPr lang="en-US" sz="2400" b="1" dirty="0"/>
          </a:p>
        </p:txBody>
      </p:sp>
      <p:sp>
        <p:nvSpPr>
          <p:cNvPr id="8" name="Rectangle 10"/>
          <p:cNvSpPr>
            <a:spLocks noChangeArrowheads="1"/>
          </p:cNvSpPr>
          <p:nvPr/>
        </p:nvSpPr>
        <p:spPr bwMode="gray">
          <a:xfrm>
            <a:off x="700250" y="5418868"/>
            <a:ext cx="8329288" cy="1281471"/>
          </a:xfrm>
          <a:prstGeom prst="rect">
            <a:avLst/>
          </a:prstGeom>
          <a:solidFill>
            <a:srgbClr val="61A48D"/>
          </a:solidFill>
          <a:ln w="12700">
            <a:noFill/>
            <a:miter lim="800000"/>
            <a:headEnd/>
            <a:tailEnd/>
          </a:ln>
          <a:effectLst/>
        </p:spPr>
        <p:txBody>
          <a:bodyPr vert="horz" wrap="square" lIns="44016" tIns="44016" rIns="44016" bIns="44016" anchor="ctr" anchorCtr="0"/>
          <a:lstStyle/>
          <a:p>
            <a:pPr algn="ctr" defTabSz="881063"/>
            <a:r>
              <a:rPr lang="en-US" sz="1800" b="1" dirty="0">
                <a:solidFill>
                  <a:schemeClr val="tx2"/>
                </a:solidFill>
              </a:rPr>
              <a:t>Union Settlement should launch fee-for-service adult education classes </a:t>
            </a:r>
            <a:r>
              <a:rPr lang="en-US" sz="1800" dirty="0">
                <a:solidFill>
                  <a:schemeClr val="tx2"/>
                </a:solidFill>
              </a:rPr>
              <a:t>– a portion of their constituents would be able to pay fees that cover their costs and allow them to reach more people.</a:t>
            </a:r>
          </a:p>
        </p:txBody>
      </p:sp>
      <p:pic>
        <p:nvPicPr>
          <p:cNvPr id="15" name="Picture 10"/>
          <p:cNvPicPr>
            <a:picLocks noChangeAspect="1" noChangeArrowheads="1"/>
          </p:cNvPicPr>
          <p:nvPr/>
        </p:nvPicPr>
        <p:blipFill>
          <a:blip r:embed="rId3" cstate="print"/>
          <a:srcRect/>
          <a:stretch>
            <a:fillRect/>
          </a:stretch>
        </p:blipFill>
        <p:spPr bwMode="auto">
          <a:xfrm>
            <a:off x="4309237" y="3572967"/>
            <a:ext cx="1111314" cy="1314342"/>
          </a:xfrm>
          <a:prstGeom prst="rect">
            <a:avLst/>
          </a:prstGeom>
          <a:noFill/>
          <a:ln w="9525">
            <a:noFill/>
            <a:miter lim="800000"/>
            <a:headEnd/>
            <a:tailEnd/>
          </a:ln>
          <a:effectLst/>
        </p:spPr>
      </p:pic>
      <p:sp>
        <p:nvSpPr>
          <p:cNvPr id="13" name="TextBox 12"/>
          <p:cNvSpPr txBox="1"/>
          <p:nvPr/>
        </p:nvSpPr>
        <p:spPr>
          <a:xfrm>
            <a:off x="1848352" y="1686912"/>
            <a:ext cx="6033084" cy="369332"/>
          </a:xfrm>
          <a:prstGeom prst="rect">
            <a:avLst/>
          </a:prstGeom>
          <a:noFill/>
        </p:spPr>
        <p:txBody>
          <a:bodyPr wrap="square" lIns="45720" rIns="45720" rtlCol="0">
            <a:spAutoFit/>
          </a:bodyPr>
          <a:lstStyle/>
          <a:p>
            <a:pPr algn="ctr"/>
            <a:r>
              <a:rPr lang="en-US" sz="1800" i="1" dirty="0" smtClean="0"/>
              <a:t>Key question: What does the team need to solve?</a:t>
            </a:r>
          </a:p>
        </p:txBody>
      </p:sp>
      <p:sp>
        <p:nvSpPr>
          <p:cNvPr id="16" name="TextBox 15"/>
          <p:cNvSpPr txBox="1"/>
          <p:nvPr/>
        </p:nvSpPr>
        <p:spPr>
          <a:xfrm>
            <a:off x="1848352" y="5033770"/>
            <a:ext cx="6033084" cy="369332"/>
          </a:xfrm>
          <a:prstGeom prst="rect">
            <a:avLst/>
          </a:prstGeom>
          <a:noFill/>
        </p:spPr>
        <p:txBody>
          <a:bodyPr wrap="square" lIns="45720" rIns="45720" rtlCol="0">
            <a:spAutoFit/>
          </a:bodyPr>
          <a:lstStyle/>
          <a:p>
            <a:pPr algn="ctr"/>
            <a:r>
              <a:rPr lang="en-US" sz="1800" i="1" dirty="0" smtClean="0"/>
              <a:t>Hypothesis: What do you think is the answer?</a:t>
            </a:r>
          </a:p>
        </p:txBody>
      </p:sp>
      <p:sp>
        <p:nvSpPr>
          <p:cNvPr id="19" name="Rectangle 10"/>
          <p:cNvSpPr>
            <a:spLocks noChangeArrowheads="1"/>
          </p:cNvSpPr>
          <p:nvPr/>
        </p:nvSpPr>
        <p:spPr bwMode="gray">
          <a:xfrm>
            <a:off x="700250" y="5418868"/>
            <a:ext cx="8329288" cy="1281471"/>
          </a:xfrm>
          <a:prstGeom prst="rect">
            <a:avLst/>
          </a:prstGeom>
          <a:noFill/>
          <a:ln w="12700">
            <a:noFill/>
            <a:miter lim="800000"/>
            <a:headEnd/>
            <a:tailEnd/>
          </a:ln>
          <a:effectLst/>
        </p:spPr>
        <p:txBody>
          <a:bodyPr vert="horz" wrap="square" lIns="44016" tIns="44016" rIns="44016" bIns="44016" anchor="ctr" anchorCtr="0"/>
          <a:lstStyle/>
          <a:p>
            <a:pPr algn="ctr" defTabSz="881063"/>
            <a:endParaRPr lang="en-US" sz="1800" dirty="0">
              <a:solidFill>
                <a:schemeClr val="tx2"/>
              </a:solidFill>
            </a:endParaRPr>
          </a:p>
        </p:txBody>
      </p:sp>
      <p:pic>
        <p:nvPicPr>
          <p:cNvPr id="21" name="Picture 10"/>
          <p:cNvPicPr>
            <a:picLocks noChangeAspect="1" noChangeArrowheads="1"/>
          </p:cNvPicPr>
          <p:nvPr/>
        </p:nvPicPr>
        <p:blipFill>
          <a:blip r:embed="rId3" cstate="print"/>
          <a:srcRect/>
          <a:stretch>
            <a:fillRect/>
          </a:stretch>
        </p:blipFill>
        <p:spPr bwMode="auto">
          <a:xfrm>
            <a:off x="4309237" y="4529733"/>
            <a:ext cx="1111314" cy="1314342"/>
          </a:xfrm>
          <a:prstGeom prst="rect">
            <a:avLst/>
          </a:prstGeom>
          <a:noFill/>
          <a:ln w="9525">
            <a:noFill/>
            <a:miter lim="800000"/>
            <a:headEnd/>
            <a:tailEnd/>
          </a:ln>
          <a:effectLst/>
        </p:spPr>
      </p:pic>
      <p:sp>
        <p:nvSpPr>
          <p:cNvPr id="22" name="TextBox 21"/>
          <p:cNvSpPr txBox="1"/>
          <p:nvPr/>
        </p:nvSpPr>
        <p:spPr>
          <a:xfrm>
            <a:off x="1848352" y="5922235"/>
            <a:ext cx="6033084" cy="646331"/>
          </a:xfrm>
          <a:prstGeom prst="rect">
            <a:avLst/>
          </a:prstGeom>
          <a:noFill/>
        </p:spPr>
        <p:txBody>
          <a:bodyPr wrap="square" lIns="45720" rIns="45720" rtlCol="0">
            <a:spAutoFit/>
          </a:bodyPr>
          <a:lstStyle/>
          <a:p>
            <a:pPr algn="ctr"/>
            <a:r>
              <a:rPr lang="en-US" sz="1800" i="1" dirty="0" smtClean="0"/>
              <a:t>What are some things you would have to believe are true to prove your answer is right?</a:t>
            </a:r>
          </a:p>
        </p:txBody>
      </p:sp>
    </p:spTree>
    <p:extLst>
      <p:ext uri="{BB962C8B-B14F-4D97-AF65-F5344CB8AC3E}">
        <p14:creationId xmlns:p14="http://schemas.microsoft.com/office/powerpoint/2010/main" val="23888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grpId="0" nodeType="afterEffect">
                                  <p:stCondLst>
                                    <p:cond delay="0"/>
                                  </p:stCondLst>
                                  <p:childTnLst>
                                    <p:animMotion origin="layout" path="M -1.60601E-6 4.16684E-6 L -1.60601E-6 -0.08684 " pathEditMode="relative" rAng="0" ptsTypes="AA">
                                      <p:cBhvr>
                                        <p:cTn id="16" dur="2000" fill="hold"/>
                                        <p:tgtEl>
                                          <p:spTgt spid="5"/>
                                        </p:tgtEl>
                                        <p:attrNameLst>
                                          <p:attrName>ppt_x</p:attrName>
                                          <p:attrName>ppt_y</p:attrName>
                                        </p:attrNameLst>
                                      </p:cBhvr>
                                      <p:rCtr x="0" y="-4352"/>
                                    </p:animMotion>
                                  </p:childTnLst>
                                </p:cTn>
                              </p:par>
                              <p:par>
                                <p:cTn id="17" presetID="42" presetClass="path" presetSubtype="0" accel="50000" decel="50000" fill="hold" grpId="0" nodeType="withEffect">
                                  <p:stCondLst>
                                    <p:cond delay="0"/>
                                  </p:stCondLst>
                                  <p:childTnLst>
                                    <p:animMotion origin="layout" path="M -1.60601E-6 -2.00555E-7 L -1.60601E-6 -0.3051 " pathEditMode="relative" rAng="0" ptsTypes="AA">
                                      <p:cBhvr>
                                        <p:cTn id="18" dur="2000" fill="hold"/>
                                        <p:tgtEl>
                                          <p:spTgt spid="8"/>
                                        </p:tgtEl>
                                        <p:attrNameLst>
                                          <p:attrName>ppt_x</p:attrName>
                                          <p:attrName>ppt_y</p:attrName>
                                        </p:attrNameLst>
                                      </p:cBhvr>
                                      <p:rCtr x="0" y="-15255"/>
                                    </p:animMotion>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p:bldP spid="16"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D</a:t>
            </a:r>
            <a:r>
              <a:rPr lang="en-US" sz="2400" dirty="0" smtClean="0"/>
              <a:t>iscussion: What are some things you have to believe to prove this hypothesis is correct?</a:t>
            </a:r>
            <a:endParaRPr lang="en-US" sz="2400" dirty="0"/>
          </a:p>
        </p:txBody>
      </p:sp>
      <p:pic>
        <p:nvPicPr>
          <p:cNvPr id="14" name="Picture 2" descr="questions for Facebook status up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115" y="1848508"/>
            <a:ext cx="5957559" cy="506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62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864894" y="2684969"/>
            <a:ext cx="0" cy="684579"/>
          </a:xfrm>
          <a:prstGeom prst="line">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5" name="Source"/>
          <p:cNvSpPr>
            <a:spLocks noGrp="1"/>
          </p:cNvSpPr>
          <p:nvPr/>
        </p:nvSpPr>
        <p:spPr bwMode="auto">
          <a:xfrm>
            <a:off x="1848352" y="1434248"/>
            <a:ext cx="6033084" cy="1288982"/>
          </a:xfrm>
          <a:prstGeom prst="rect">
            <a:avLst/>
          </a:prstGeom>
          <a:solidFill>
            <a:srgbClr val="D7A154"/>
          </a:solid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r>
              <a:rPr lang="en-US" sz="1800" dirty="0">
                <a:solidFill>
                  <a:schemeClr val="tx2"/>
                </a:solidFill>
              </a:rPr>
              <a:t>	Should Union Settlement Association launch fee-for-service adult education classes, and if so, what would a feasible model look like?</a:t>
            </a:r>
          </a:p>
        </p:txBody>
      </p:sp>
      <p:sp>
        <p:nvSpPr>
          <p:cNvPr id="18" name="Source"/>
          <p:cNvSpPr>
            <a:spLocks noGrp="1"/>
          </p:cNvSpPr>
          <p:nvPr/>
        </p:nvSpPr>
        <p:spPr bwMode="auto">
          <a:xfrm>
            <a:off x="1848352" y="2080566"/>
            <a:ext cx="6033084" cy="1288982"/>
          </a:xfrm>
          <a:prstGeom prst="rect">
            <a:avLst/>
          </a:prstGeom>
          <a:no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endParaRPr lang="en-US" sz="1800" dirty="0">
              <a:solidFill>
                <a:schemeClr val="tx2"/>
              </a:solidFill>
            </a:endParaRPr>
          </a:p>
        </p:txBody>
      </p:sp>
      <p:sp>
        <p:nvSpPr>
          <p:cNvPr id="6" name="Title 5"/>
          <p:cNvSpPr>
            <a:spLocks noGrp="1"/>
          </p:cNvSpPr>
          <p:nvPr>
            <p:ph type="title"/>
          </p:nvPr>
        </p:nvSpPr>
        <p:spPr/>
        <p:txBody>
          <a:bodyPr/>
          <a:lstStyle/>
          <a:p>
            <a:r>
              <a:rPr lang="en-US" sz="2400" dirty="0" smtClean="0"/>
              <a:t>Scoping the project: Union Settlement team’s </a:t>
            </a:r>
            <a:br>
              <a:rPr lang="en-US" sz="2400" dirty="0" smtClean="0"/>
            </a:br>
            <a:r>
              <a:rPr lang="en-US" sz="2400" dirty="0" smtClean="0"/>
              <a:t>answer</a:t>
            </a:r>
            <a:endParaRPr lang="en-US" sz="2400" dirty="0"/>
          </a:p>
        </p:txBody>
      </p:sp>
      <p:sp>
        <p:nvSpPr>
          <p:cNvPr id="8" name="Rectangle 10"/>
          <p:cNvSpPr>
            <a:spLocks noChangeArrowheads="1"/>
          </p:cNvSpPr>
          <p:nvPr/>
        </p:nvSpPr>
        <p:spPr bwMode="gray">
          <a:xfrm>
            <a:off x="700250" y="3148824"/>
            <a:ext cx="8329288" cy="1281471"/>
          </a:xfrm>
          <a:prstGeom prst="rect">
            <a:avLst/>
          </a:prstGeom>
          <a:solidFill>
            <a:srgbClr val="61A48D"/>
          </a:solidFill>
          <a:ln w="12700">
            <a:noFill/>
            <a:miter lim="800000"/>
            <a:headEnd/>
            <a:tailEnd/>
          </a:ln>
          <a:effectLst/>
        </p:spPr>
        <p:txBody>
          <a:bodyPr vert="horz" wrap="square" lIns="44016" tIns="44016" rIns="44016" bIns="44016" anchor="ctr" anchorCtr="0"/>
          <a:lstStyle/>
          <a:p>
            <a:pPr algn="ctr" defTabSz="881063"/>
            <a:r>
              <a:rPr lang="en-US" sz="1800" b="1" dirty="0">
                <a:solidFill>
                  <a:schemeClr val="tx2"/>
                </a:solidFill>
              </a:rPr>
              <a:t>Union Settlement should launch fee-for-service adult education classes </a:t>
            </a:r>
            <a:r>
              <a:rPr lang="en-US" sz="1800" dirty="0">
                <a:solidFill>
                  <a:schemeClr val="tx2"/>
                </a:solidFill>
              </a:rPr>
              <a:t>– a portion of their constituents would be able to pay fees that cover their costs and allow them to reach more people.</a:t>
            </a:r>
          </a:p>
        </p:txBody>
      </p:sp>
      <p:sp>
        <p:nvSpPr>
          <p:cNvPr id="19" name="Rectangle 10"/>
          <p:cNvSpPr>
            <a:spLocks noChangeArrowheads="1"/>
          </p:cNvSpPr>
          <p:nvPr/>
        </p:nvSpPr>
        <p:spPr bwMode="gray">
          <a:xfrm>
            <a:off x="700250" y="5418868"/>
            <a:ext cx="8329288" cy="1281471"/>
          </a:xfrm>
          <a:prstGeom prst="rect">
            <a:avLst/>
          </a:prstGeom>
          <a:noFill/>
          <a:ln w="12700">
            <a:noFill/>
            <a:miter lim="800000"/>
            <a:headEnd/>
            <a:tailEnd/>
          </a:ln>
          <a:effectLst/>
        </p:spPr>
        <p:txBody>
          <a:bodyPr vert="horz" wrap="square" lIns="44016" tIns="44016" rIns="44016" bIns="44016" anchor="ctr" anchorCtr="0"/>
          <a:lstStyle/>
          <a:p>
            <a:pPr algn="ctr" defTabSz="881063"/>
            <a:endParaRPr lang="en-US" sz="1800" dirty="0">
              <a:solidFill>
                <a:schemeClr val="tx2"/>
              </a:solidFill>
            </a:endParaRPr>
          </a:p>
        </p:txBody>
      </p:sp>
      <p:pic>
        <p:nvPicPr>
          <p:cNvPr id="21" name="Picture 10"/>
          <p:cNvPicPr>
            <a:picLocks noChangeAspect="1" noChangeArrowheads="1"/>
          </p:cNvPicPr>
          <p:nvPr/>
        </p:nvPicPr>
        <p:blipFill>
          <a:blip r:embed="rId3" cstate="print"/>
          <a:srcRect/>
          <a:stretch>
            <a:fillRect/>
          </a:stretch>
        </p:blipFill>
        <p:spPr bwMode="auto">
          <a:xfrm>
            <a:off x="4309237" y="4529733"/>
            <a:ext cx="1111314" cy="1314342"/>
          </a:xfrm>
          <a:prstGeom prst="rect">
            <a:avLst/>
          </a:prstGeom>
          <a:noFill/>
          <a:ln w="9525">
            <a:noFill/>
            <a:miter lim="800000"/>
            <a:headEnd/>
            <a:tailEnd/>
          </a:ln>
          <a:effectLst/>
        </p:spPr>
      </p:pic>
      <p:sp>
        <p:nvSpPr>
          <p:cNvPr id="22" name="TextBox 21"/>
          <p:cNvSpPr txBox="1"/>
          <p:nvPr/>
        </p:nvSpPr>
        <p:spPr>
          <a:xfrm>
            <a:off x="1848352" y="5922235"/>
            <a:ext cx="6033084" cy="646331"/>
          </a:xfrm>
          <a:prstGeom prst="rect">
            <a:avLst/>
          </a:prstGeom>
          <a:noFill/>
        </p:spPr>
        <p:txBody>
          <a:bodyPr wrap="square" lIns="45720" rIns="45720" rtlCol="0">
            <a:spAutoFit/>
          </a:bodyPr>
          <a:lstStyle/>
          <a:p>
            <a:pPr algn="ctr"/>
            <a:r>
              <a:rPr lang="en-US" sz="1800" i="1" dirty="0" smtClean="0"/>
              <a:t>What are some things you would have to believe are true to prove your answer is right?</a:t>
            </a:r>
          </a:p>
        </p:txBody>
      </p:sp>
      <p:sp>
        <p:nvSpPr>
          <p:cNvPr id="23" name="Rectangle 11"/>
          <p:cNvSpPr>
            <a:spLocks noChangeArrowheads="1"/>
          </p:cNvSpPr>
          <p:nvPr/>
        </p:nvSpPr>
        <p:spPr bwMode="gray">
          <a:xfrm>
            <a:off x="22123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A mixed </a:t>
            </a:r>
            <a:r>
              <a:rPr lang="en-US" sz="1800" dirty="0" smtClean="0">
                <a:solidFill>
                  <a:srgbClr val="FFFFFF"/>
                </a:solidFill>
              </a:rPr>
              <a:t>free/fee-based </a:t>
            </a:r>
            <a:r>
              <a:rPr lang="en-US" sz="1800" dirty="0">
                <a:solidFill>
                  <a:srgbClr val="FFFFFF"/>
                </a:solidFill>
              </a:rPr>
              <a:t>model is financially sustainable</a:t>
            </a:r>
          </a:p>
        </p:txBody>
      </p:sp>
      <p:sp>
        <p:nvSpPr>
          <p:cNvPr id="24" name="Rectangle 12"/>
          <p:cNvSpPr>
            <a:spLocks noChangeArrowheads="1"/>
          </p:cNvSpPr>
          <p:nvPr/>
        </p:nvSpPr>
        <p:spPr bwMode="gray">
          <a:xfrm>
            <a:off x="259071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A mixed free/fee-based model </a:t>
            </a:r>
            <a:r>
              <a:rPr lang="en-US" sz="1800" dirty="0" smtClean="0">
                <a:solidFill>
                  <a:srgbClr val="FFFFFF"/>
                </a:solidFill>
              </a:rPr>
              <a:t>would </a:t>
            </a:r>
            <a:r>
              <a:rPr lang="en-US" sz="1800" dirty="0">
                <a:solidFill>
                  <a:srgbClr val="FFFFFF"/>
                </a:solidFill>
              </a:rPr>
              <a:t>enable </a:t>
            </a:r>
            <a:r>
              <a:rPr lang="en-US" sz="1800" dirty="0" smtClean="0">
                <a:solidFill>
                  <a:srgbClr val="FFFFFF"/>
                </a:solidFill>
              </a:rPr>
              <a:t>U.S. to </a:t>
            </a:r>
            <a:r>
              <a:rPr lang="en-US" sz="1800" dirty="0">
                <a:solidFill>
                  <a:srgbClr val="FFFFFF"/>
                </a:solidFill>
              </a:rPr>
              <a:t>serve </a:t>
            </a:r>
            <a:r>
              <a:rPr lang="en-US" sz="1800" dirty="0" smtClean="0">
                <a:solidFill>
                  <a:srgbClr val="FFFFFF"/>
                </a:solidFill>
              </a:rPr>
              <a:t>its East </a:t>
            </a:r>
            <a:r>
              <a:rPr lang="en-US" sz="1800" dirty="0">
                <a:solidFill>
                  <a:srgbClr val="FFFFFF"/>
                </a:solidFill>
              </a:rPr>
              <a:t>Harlem </a:t>
            </a:r>
            <a:r>
              <a:rPr lang="en-US" sz="1800" dirty="0" smtClean="0">
                <a:solidFill>
                  <a:srgbClr val="FFFFFF"/>
                </a:solidFill>
              </a:rPr>
              <a:t>community</a:t>
            </a:r>
            <a:endParaRPr lang="en-US" sz="1800" dirty="0">
              <a:solidFill>
                <a:srgbClr val="FFFFFF"/>
              </a:solidFill>
            </a:endParaRPr>
          </a:p>
        </p:txBody>
      </p:sp>
      <p:sp>
        <p:nvSpPr>
          <p:cNvPr id="25" name="Rectangle 12"/>
          <p:cNvSpPr>
            <a:spLocks noChangeArrowheads="1"/>
          </p:cNvSpPr>
          <p:nvPr/>
        </p:nvSpPr>
        <p:spPr bwMode="gray">
          <a:xfrm>
            <a:off x="732967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Union Settlement </a:t>
            </a:r>
            <a:r>
              <a:rPr lang="en-US" sz="1800" dirty="0" smtClean="0">
                <a:solidFill>
                  <a:srgbClr val="FFFFFF"/>
                </a:solidFill>
              </a:rPr>
              <a:t>has – or </a:t>
            </a:r>
            <a:r>
              <a:rPr lang="en-US" sz="1800" dirty="0">
                <a:solidFill>
                  <a:srgbClr val="FFFFFF"/>
                </a:solidFill>
              </a:rPr>
              <a:t>can </a:t>
            </a:r>
            <a:r>
              <a:rPr lang="en-US" sz="1800" dirty="0" smtClean="0">
                <a:solidFill>
                  <a:srgbClr val="FFFFFF"/>
                </a:solidFill>
              </a:rPr>
              <a:t>build – the </a:t>
            </a:r>
            <a:r>
              <a:rPr lang="en-US" sz="1800" dirty="0">
                <a:solidFill>
                  <a:srgbClr val="FFFFFF"/>
                </a:solidFill>
              </a:rPr>
              <a:t>capabilities to launch a mixed model</a:t>
            </a:r>
          </a:p>
        </p:txBody>
      </p:sp>
      <p:sp>
        <p:nvSpPr>
          <p:cNvPr id="26" name="Rectangle 12"/>
          <p:cNvSpPr>
            <a:spLocks noChangeArrowheads="1"/>
          </p:cNvSpPr>
          <p:nvPr/>
        </p:nvSpPr>
        <p:spPr bwMode="gray">
          <a:xfrm>
            <a:off x="496019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smtClean="0">
                <a:solidFill>
                  <a:srgbClr val="FFFFFF"/>
                </a:solidFill>
              </a:rPr>
              <a:t>U.S. can </a:t>
            </a:r>
            <a:r>
              <a:rPr lang="en-US" sz="1800" dirty="0">
                <a:solidFill>
                  <a:srgbClr val="FFFFFF"/>
                </a:solidFill>
              </a:rPr>
              <a:t>offer a value proposition that differentiates it from its competitors</a:t>
            </a:r>
          </a:p>
        </p:txBody>
      </p:sp>
      <p:cxnSp>
        <p:nvCxnSpPr>
          <p:cNvPr id="14" name="Elbow Connector 13"/>
          <p:cNvCxnSpPr>
            <a:stCxn id="8" idx="2"/>
            <a:endCxn id="23" idx="0"/>
          </p:cNvCxnSpPr>
          <p:nvPr/>
        </p:nvCxnSpPr>
        <p:spPr>
          <a:xfrm rot="5400000">
            <a:off x="2654325" y="3086696"/>
            <a:ext cx="866971" cy="355416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24" idx="0"/>
          </p:cNvCxnSpPr>
          <p:nvPr/>
        </p:nvCxnSpPr>
        <p:spPr>
          <a:xfrm rot="5400000">
            <a:off x="3839065" y="4271436"/>
            <a:ext cx="866971" cy="118468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2"/>
            <a:endCxn id="26" idx="0"/>
          </p:cNvCxnSpPr>
          <p:nvPr/>
        </p:nvCxnSpPr>
        <p:spPr>
          <a:xfrm rot="16200000" flipH="1">
            <a:off x="5023804" y="4271384"/>
            <a:ext cx="866971" cy="118479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25" idx="0"/>
          </p:cNvCxnSpPr>
          <p:nvPr/>
        </p:nvCxnSpPr>
        <p:spPr>
          <a:xfrm rot="16200000" flipH="1">
            <a:off x="6208544" y="3086644"/>
            <a:ext cx="866971" cy="355427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grpSp>
        <p:nvGrpSpPr>
          <p:cNvPr id="30" name="Source"/>
          <p:cNvGrpSpPr/>
          <p:nvPr/>
        </p:nvGrpSpPr>
        <p:grpSpPr>
          <a:xfrm>
            <a:off x="8010475" y="691445"/>
            <a:ext cx="1635916" cy="301818"/>
            <a:chOff x="7704181" y="1271191"/>
            <a:chExt cx="1635916" cy="301625"/>
          </a:xfrm>
        </p:grpSpPr>
        <p:sp>
          <p:nvSpPr>
            <p:cNvPr id="31" name="Line 18"/>
            <p:cNvSpPr>
              <a:spLocks noChangeShapeType="1"/>
            </p:cNvSpPr>
            <p:nvPr/>
          </p:nvSpPr>
          <p:spPr bwMode="auto">
            <a:xfrm>
              <a:off x="7742139" y="154973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sp>
          <p:nvSpPr>
            <p:cNvPr id="32" name="Rectangle 31"/>
            <p:cNvSpPr>
              <a:spLocks noChangeArrowheads="1"/>
            </p:cNvSpPr>
            <p:nvPr/>
          </p:nvSpPr>
          <p:spPr bwMode="auto">
            <a:xfrm>
              <a:off x="7704181" y="1271191"/>
              <a:ext cx="1635916" cy="301625"/>
            </a:xfrm>
            <a:prstGeom prst="rect">
              <a:avLst/>
            </a:prstGeom>
            <a:noFill/>
            <a:ln w="9525">
              <a:noFill/>
              <a:miter lim="800000"/>
              <a:headEnd/>
              <a:tailEnd/>
            </a:ln>
            <a:effectLst/>
          </p:spPr>
          <p:txBody>
            <a:bodyPr lIns="0" tIns="0" rIns="0" bIns="0" anchor="ct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defTabSz="881063">
                <a:spcBef>
                  <a:spcPct val="50000"/>
                </a:spcBef>
              </a:pPr>
              <a:r>
                <a:rPr lang="en-US" sz="1400" b="1" dirty="0" smtClean="0">
                  <a:solidFill>
                    <a:schemeClr val="tx1"/>
                  </a:solidFill>
                  <a:latin typeface="+mn-lt"/>
                </a:rPr>
                <a:t>HANDOUT #1</a:t>
              </a:r>
              <a:endParaRPr lang="en-US" sz="1400" b="1" dirty="0">
                <a:solidFill>
                  <a:schemeClr val="tx1"/>
                </a:solidFill>
                <a:latin typeface="+mn-lt"/>
              </a:endParaRPr>
            </a:p>
          </p:txBody>
        </p:sp>
        <p:sp>
          <p:nvSpPr>
            <p:cNvPr id="33" name="Line 19"/>
            <p:cNvSpPr>
              <a:spLocks noChangeShapeType="1"/>
            </p:cNvSpPr>
            <p:nvPr/>
          </p:nvSpPr>
          <p:spPr bwMode="auto">
            <a:xfrm>
              <a:off x="7742139" y="128938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grpSp>
    </p:spTree>
    <p:extLst>
      <p:ext uri="{BB962C8B-B14F-4D97-AF65-F5344CB8AC3E}">
        <p14:creationId xmlns:p14="http://schemas.microsoft.com/office/powerpoint/2010/main" val="14087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1.60601E-6 -2.86324E-6 L -1.60601E-6 -0.1886 " pathEditMode="relative" rAng="0" ptsTypes="AA">
                                      <p:cBhvr>
                                        <p:cTn id="10" dur="2000" fill="hold"/>
                                        <p:tgtEl>
                                          <p:spTgt spid="22"/>
                                        </p:tgtEl>
                                        <p:attrNameLst>
                                          <p:attrName>ppt_x</p:attrName>
                                          <p:attrName>ppt_y</p:attrName>
                                        </p:attrNameLst>
                                      </p:cBhvr>
                                      <p:rCtr x="0" y="-943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864894" y="2684969"/>
            <a:ext cx="0" cy="684579"/>
          </a:xfrm>
          <a:prstGeom prst="line">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5" name="Source"/>
          <p:cNvSpPr>
            <a:spLocks noGrp="1"/>
          </p:cNvSpPr>
          <p:nvPr/>
        </p:nvSpPr>
        <p:spPr bwMode="auto">
          <a:xfrm>
            <a:off x="1848352" y="1434248"/>
            <a:ext cx="6033084" cy="1288982"/>
          </a:xfrm>
          <a:prstGeom prst="rect">
            <a:avLst/>
          </a:prstGeom>
          <a:solidFill>
            <a:srgbClr val="D7A154"/>
          </a:solid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r>
              <a:rPr lang="en-US" sz="1800" dirty="0">
                <a:solidFill>
                  <a:schemeClr val="tx2"/>
                </a:solidFill>
              </a:rPr>
              <a:t>	Should Union Settlement Association launch fee-for-service adult education classes, and if so, what would a feasible model look like?</a:t>
            </a:r>
          </a:p>
        </p:txBody>
      </p:sp>
      <p:sp>
        <p:nvSpPr>
          <p:cNvPr id="18" name="Source"/>
          <p:cNvSpPr>
            <a:spLocks noGrp="1"/>
          </p:cNvSpPr>
          <p:nvPr/>
        </p:nvSpPr>
        <p:spPr bwMode="auto">
          <a:xfrm>
            <a:off x="1848352" y="2080566"/>
            <a:ext cx="6033084" cy="1288982"/>
          </a:xfrm>
          <a:prstGeom prst="rect">
            <a:avLst/>
          </a:prstGeom>
          <a:no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endParaRPr lang="en-US" sz="1800" dirty="0">
              <a:solidFill>
                <a:schemeClr val="tx2"/>
              </a:solidFill>
            </a:endParaRPr>
          </a:p>
        </p:txBody>
      </p:sp>
      <p:sp>
        <p:nvSpPr>
          <p:cNvPr id="6" name="Title 5"/>
          <p:cNvSpPr>
            <a:spLocks noGrp="1"/>
          </p:cNvSpPr>
          <p:nvPr>
            <p:ph type="title"/>
          </p:nvPr>
        </p:nvSpPr>
        <p:spPr/>
        <p:txBody>
          <a:bodyPr/>
          <a:lstStyle/>
          <a:p>
            <a:r>
              <a:rPr lang="en-US" sz="2400" dirty="0" smtClean="0"/>
              <a:t>What type of data would you need to prove your assertions?</a:t>
            </a:r>
            <a:endParaRPr lang="en-US" sz="2400" dirty="0"/>
          </a:p>
        </p:txBody>
      </p:sp>
      <p:sp>
        <p:nvSpPr>
          <p:cNvPr id="8" name="Rectangle 10"/>
          <p:cNvSpPr>
            <a:spLocks noChangeArrowheads="1"/>
          </p:cNvSpPr>
          <p:nvPr/>
        </p:nvSpPr>
        <p:spPr bwMode="gray">
          <a:xfrm>
            <a:off x="700250" y="3148824"/>
            <a:ext cx="8329288" cy="1281471"/>
          </a:xfrm>
          <a:prstGeom prst="rect">
            <a:avLst/>
          </a:prstGeom>
          <a:solidFill>
            <a:srgbClr val="61A48D"/>
          </a:solidFill>
          <a:ln w="12700">
            <a:noFill/>
            <a:miter lim="800000"/>
            <a:headEnd/>
            <a:tailEnd/>
          </a:ln>
          <a:effectLst/>
        </p:spPr>
        <p:txBody>
          <a:bodyPr vert="horz" wrap="square" lIns="44016" tIns="44016" rIns="44016" bIns="44016" anchor="ctr" anchorCtr="0"/>
          <a:lstStyle/>
          <a:p>
            <a:pPr algn="ctr" defTabSz="881063"/>
            <a:r>
              <a:rPr lang="en-US" sz="1800" b="1" dirty="0">
                <a:solidFill>
                  <a:schemeClr val="tx2"/>
                </a:solidFill>
              </a:rPr>
              <a:t>Union Settlement should launch fee-for-service adult education classes </a:t>
            </a:r>
            <a:r>
              <a:rPr lang="en-US" sz="1800" dirty="0">
                <a:solidFill>
                  <a:schemeClr val="tx2"/>
                </a:solidFill>
              </a:rPr>
              <a:t>– a portion of their constituents would be able to pay fees that cover their costs and allow them to reach more people.</a:t>
            </a:r>
          </a:p>
        </p:txBody>
      </p:sp>
      <p:sp>
        <p:nvSpPr>
          <p:cNvPr id="19" name="Rectangle 10"/>
          <p:cNvSpPr>
            <a:spLocks noChangeArrowheads="1"/>
          </p:cNvSpPr>
          <p:nvPr/>
        </p:nvSpPr>
        <p:spPr bwMode="gray">
          <a:xfrm>
            <a:off x="700250" y="5418868"/>
            <a:ext cx="8329288" cy="1281471"/>
          </a:xfrm>
          <a:prstGeom prst="rect">
            <a:avLst/>
          </a:prstGeom>
          <a:noFill/>
          <a:ln w="12700">
            <a:noFill/>
            <a:miter lim="800000"/>
            <a:headEnd/>
            <a:tailEnd/>
          </a:ln>
          <a:effectLst/>
        </p:spPr>
        <p:txBody>
          <a:bodyPr vert="horz" wrap="square" lIns="44016" tIns="44016" rIns="44016" bIns="44016" anchor="ctr" anchorCtr="0"/>
          <a:lstStyle/>
          <a:p>
            <a:pPr algn="ctr" defTabSz="881063"/>
            <a:endParaRPr lang="en-US" sz="1800" dirty="0">
              <a:solidFill>
                <a:schemeClr val="tx2"/>
              </a:solidFill>
            </a:endParaRPr>
          </a:p>
        </p:txBody>
      </p:sp>
      <p:sp>
        <p:nvSpPr>
          <p:cNvPr id="23" name="Rectangle 11"/>
          <p:cNvSpPr>
            <a:spLocks noChangeArrowheads="1"/>
          </p:cNvSpPr>
          <p:nvPr/>
        </p:nvSpPr>
        <p:spPr bwMode="gray">
          <a:xfrm>
            <a:off x="22123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A mixed </a:t>
            </a:r>
            <a:r>
              <a:rPr lang="en-US" sz="1800" dirty="0" smtClean="0">
                <a:solidFill>
                  <a:srgbClr val="FFFFFF"/>
                </a:solidFill>
              </a:rPr>
              <a:t>free/fee-based </a:t>
            </a:r>
            <a:r>
              <a:rPr lang="en-US" sz="1800" dirty="0">
                <a:solidFill>
                  <a:srgbClr val="FFFFFF"/>
                </a:solidFill>
              </a:rPr>
              <a:t>model is financially sustainable</a:t>
            </a:r>
          </a:p>
        </p:txBody>
      </p:sp>
      <p:sp>
        <p:nvSpPr>
          <p:cNvPr id="24" name="Rectangle 12"/>
          <p:cNvSpPr>
            <a:spLocks noChangeArrowheads="1"/>
          </p:cNvSpPr>
          <p:nvPr/>
        </p:nvSpPr>
        <p:spPr bwMode="gray">
          <a:xfrm>
            <a:off x="259071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A mixed free/fee-based model </a:t>
            </a:r>
            <a:r>
              <a:rPr lang="en-US" sz="1800" dirty="0" smtClean="0">
                <a:solidFill>
                  <a:srgbClr val="FFFFFF"/>
                </a:solidFill>
              </a:rPr>
              <a:t>would </a:t>
            </a:r>
            <a:r>
              <a:rPr lang="en-US" sz="1800" dirty="0">
                <a:solidFill>
                  <a:srgbClr val="FFFFFF"/>
                </a:solidFill>
              </a:rPr>
              <a:t>enable </a:t>
            </a:r>
            <a:r>
              <a:rPr lang="en-US" sz="1800" dirty="0" smtClean="0">
                <a:solidFill>
                  <a:srgbClr val="FFFFFF"/>
                </a:solidFill>
              </a:rPr>
              <a:t>U.S. to </a:t>
            </a:r>
            <a:r>
              <a:rPr lang="en-US" sz="1800" dirty="0">
                <a:solidFill>
                  <a:srgbClr val="FFFFFF"/>
                </a:solidFill>
              </a:rPr>
              <a:t>serve </a:t>
            </a:r>
            <a:r>
              <a:rPr lang="en-US" sz="1800" dirty="0" smtClean="0">
                <a:solidFill>
                  <a:srgbClr val="FFFFFF"/>
                </a:solidFill>
              </a:rPr>
              <a:t>its East </a:t>
            </a:r>
            <a:r>
              <a:rPr lang="en-US" sz="1800" dirty="0">
                <a:solidFill>
                  <a:srgbClr val="FFFFFF"/>
                </a:solidFill>
              </a:rPr>
              <a:t>Harlem </a:t>
            </a:r>
            <a:r>
              <a:rPr lang="en-US" sz="1800" dirty="0" smtClean="0">
                <a:solidFill>
                  <a:srgbClr val="FFFFFF"/>
                </a:solidFill>
              </a:rPr>
              <a:t>community</a:t>
            </a:r>
            <a:endParaRPr lang="en-US" sz="1800" dirty="0">
              <a:solidFill>
                <a:srgbClr val="FFFFFF"/>
              </a:solidFill>
            </a:endParaRPr>
          </a:p>
        </p:txBody>
      </p:sp>
      <p:sp>
        <p:nvSpPr>
          <p:cNvPr id="25" name="Rectangle 12"/>
          <p:cNvSpPr>
            <a:spLocks noChangeArrowheads="1"/>
          </p:cNvSpPr>
          <p:nvPr/>
        </p:nvSpPr>
        <p:spPr bwMode="gray">
          <a:xfrm>
            <a:off x="732967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a:solidFill>
                  <a:srgbClr val="FFFFFF"/>
                </a:solidFill>
              </a:rPr>
              <a:t>Union Settlement </a:t>
            </a:r>
            <a:r>
              <a:rPr lang="en-US" sz="1800" dirty="0" smtClean="0">
                <a:solidFill>
                  <a:srgbClr val="FFFFFF"/>
                </a:solidFill>
              </a:rPr>
              <a:t>has – or </a:t>
            </a:r>
            <a:r>
              <a:rPr lang="en-US" sz="1800" dirty="0">
                <a:solidFill>
                  <a:srgbClr val="FFFFFF"/>
                </a:solidFill>
              </a:rPr>
              <a:t>can </a:t>
            </a:r>
            <a:r>
              <a:rPr lang="en-US" sz="1800" dirty="0" smtClean="0">
                <a:solidFill>
                  <a:srgbClr val="FFFFFF"/>
                </a:solidFill>
              </a:rPr>
              <a:t>build – the </a:t>
            </a:r>
            <a:r>
              <a:rPr lang="en-US" sz="1800" dirty="0">
                <a:solidFill>
                  <a:srgbClr val="FFFFFF"/>
                </a:solidFill>
              </a:rPr>
              <a:t>capabilities to launch a mixed model</a:t>
            </a:r>
          </a:p>
        </p:txBody>
      </p:sp>
      <p:sp>
        <p:nvSpPr>
          <p:cNvPr id="26" name="Rectangle 12"/>
          <p:cNvSpPr>
            <a:spLocks noChangeArrowheads="1"/>
          </p:cNvSpPr>
          <p:nvPr/>
        </p:nvSpPr>
        <p:spPr bwMode="gray">
          <a:xfrm>
            <a:off x="4960195" y="5297266"/>
            <a:ext cx="2178980" cy="184970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800" dirty="0" smtClean="0">
                <a:solidFill>
                  <a:srgbClr val="FFFFFF"/>
                </a:solidFill>
              </a:rPr>
              <a:t>U.S. can </a:t>
            </a:r>
            <a:r>
              <a:rPr lang="en-US" sz="1800" dirty="0">
                <a:solidFill>
                  <a:srgbClr val="FFFFFF"/>
                </a:solidFill>
              </a:rPr>
              <a:t>offer a value proposition that differentiates it from its competitors</a:t>
            </a:r>
          </a:p>
        </p:txBody>
      </p:sp>
      <p:cxnSp>
        <p:nvCxnSpPr>
          <p:cNvPr id="14" name="Elbow Connector 13"/>
          <p:cNvCxnSpPr>
            <a:stCxn id="8" idx="2"/>
            <a:endCxn id="23" idx="0"/>
          </p:cNvCxnSpPr>
          <p:nvPr/>
        </p:nvCxnSpPr>
        <p:spPr>
          <a:xfrm rot="5400000">
            <a:off x="2654325" y="3086696"/>
            <a:ext cx="866971" cy="355416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24" idx="0"/>
          </p:cNvCxnSpPr>
          <p:nvPr/>
        </p:nvCxnSpPr>
        <p:spPr>
          <a:xfrm rot="5400000">
            <a:off x="3839065" y="4271436"/>
            <a:ext cx="866971" cy="118468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2"/>
            <a:endCxn id="26" idx="0"/>
          </p:cNvCxnSpPr>
          <p:nvPr/>
        </p:nvCxnSpPr>
        <p:spPr>
          <a:xfrm rot="16200000" flipH="1">
            <a:off x="5023804" y="4271384"/>
            <a:ext cx="866971" cy="118479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25" idx="0"/>
          </p:cNvCxnSpPr>
          <p:nvPr/>
        </p:nvCxnSpPr>
        <p:spPr>
          <a:xfrm rot="16200000" flipH="1">
            <a:off x="6208544" y="3086644"/>
            <a:ext cx="866971" cy="355427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91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The team could draw from two different types of data to prove or disprove their hypothesis</a:t>
            </a:r>
          </a:p>
        </p:txBody>
      </p:sp>
      <p:sp>
        <p:nvSpPr>
          <p:cNvPr id="4" name="Rectangle 3"/>
          <p:cNvSpPr/>
          <p:nvPr/>
        </p:nvSpPr>
        <p:spPr>
          <a:xfrm>
            <a:off x="299544" y="1434248"/>
            <a:ext cx="4468868" cy="5675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800" dirty="0" smtClean="0">
                <a:solidFill>
                  <a:schemeClr val="tx2"/>
                </a:solidFill>
              </a:rPr>
              <a:t>Internal data</a:t>
            </a:r>
          </a:p>
        </p:txBody>
      </p:sp>
      <p:sp>
        <p:nvSpPr>
          <p:cNvPr id="7" name="Rectangle 6"/>
          <p:cNvSpPr/>
          <p:nvPr/>
        </p:nvSpPr>
        <p:spPr>
          <a:xfrm>
            <a:off x="4958912" y="1434248"/>
            <a:ext cx="4468868" cy="5675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800" dirty="0" smtClean="0">
                <a:solidFill>
                  <a:schemeClr val="tx2"/>
                </a:solidFill>
              </a:rPr>
              <a:t>External data</a:t>
            </a:r>
          </a:p>
        </p:txBody>
      </p:sp>
      <p:sp>
        <p:nvSpPr>
          <p:cNvPr id="2" name="TextBox 1"/>
          <p:cNvSpPr txBox="1"/>
          <p:nvPr/>
        </p:nvSpPr>
        <p:spPr>
          <a:xfrm>
            <a:off x="299544" y="4746172"/>
            <a:ext cx="4468868" cy="2031325"/>
          </a:xfrm>
          <a:prstGeom prst="rect">
            <a:avLst/>
          </a:prstGeom>
          <a:noFill/>
        </p:spPr>
        <p:txBody>
          <a:bodyPr wrap="square" lIns="45720" rIns="45720" rtlCol="0">
            <a:spAutoFit/>
          </a:bodyPr>
          <a:lstStyle/>
          <a:p>
            <a:r>
              <a:rPr lang="en-US" sz="1800" b="1" i="1" dirty="0" smtClean="0"/>
              <a:t>Internal data </a:t>
            </a:r>
            <a:r>
              <a:rPr lang="en-US" sz="1800" i="1" dirty="0" smtClean="0"/>
              <a:t>can be found within your client’s organization. Examples include:</a:t>
            </a:r>
          </a:p>
          <a:p>
            <a:pPr marL="285750" indent="-285750">
              <a:buFont typeface="Arial" pitchFamily="34" charset="0"/>
              <a:buChar char="•"/>
            </a:pPr>
            <a:r>
              <a:rPr lang="en-US" sz="1800" i="1" dirty="0" smtClean="0"/>
              <a:t>Program budgets</a:t>
            </a:r>
          </a:p>
          <a:p>
            <a:pPr marL="285750" indent="-285750">
              <a:buFont typeface="Arial" pitchFamily="34" charset="0"/>
              <a:buChar char="•"/>
            </a:pPr>
            <a:r>
              <a:rPr lang="en-US" sz="1800" i="1" dirty="0" smtClean="0"/>
              <a:t>Staff perspectives</a:t>
            </a:r>
          </a:p>
          <a:p>
            <a:pPr marL="285750" indent="-285750">
              <a:buFont typeface="Arial" pitchFamily="34" charset="0"/>
              <a:buChar char="•"/>
            </a:pPr>
            <a:r>
              <a:rPr lang="en-US" sz="1800" i="1" dirty="0" smtClean="0"/>
              <a:t>Impact goals and metrics</a:t>
            </a:r>
          </a:p>
          <a:p>
            <a:pPr marL="285750" indent="-285750">
              <a:buFont typeface="Arial" pitchFamily="34" charset="0"/>
              <a:buChar char="•"/>
            </a:pPr>
            <a:r>
              <a:rPr lang="en-US" sz="1800" i="1" dirty="0" smtClean="0"/>
              <a:t>Historical program outcomes</a:t>
            </a:r>
          </a:p>
        </p:txBody>
      </p:sp>
      <p:sp>
        <p:nvSpPr>
          <p:cNvPr id="12" name="TextBox 11"/>
          <p:cNvSpPr txBox="1"/>
          <p:nvPr/>
        </p:nvSpPr>
        <p:spPr>
          <a:xfrm>
            <a:off x="4958912" y="4746172"/>
            <a:ext cx="4468868" cy="2031325"/>
          </a:xfrm>
          <a:prstGeom prst="rect">
            <a:avLst/>
          </a:prstGeom>
          <a:noFill/>
        </p:spPr>
        <p:txBody>
          <a:bodyPr wrap="square" lIns="45720" rIns="45720" rtlCol="0">
            <a:spAutoFit/>
          </a:bodyPr>
          <a:lstStyle/>
          <a:p>
            <a:r>
              <a:rPr lang="en-US" sz="1800" b="1" i="1" dirty="0" smtClean="0"/>
              <a:t>External data </a:t>
            </a:r>
            <a:r>
              <a:rPr lang="en-US" sz="1800" i="1" dirty="0" smtClean="0"/>
              <a:t>comes from research about the environment in which your client works. Examples include:</a:t>
            </a:r>
          </a:p>
          <a:p>
            <a:pPr marL="285750" indent="-285750">
              <a:buFont typeface="Arial" pitchFamily="34" charset="0"/>
              <a:buChar char="•"/>
            </a:pPr>
            <a:r>
              <a:rPr lang="en-US" sz="1800" i="1" dirty="0" smtClean="0"/>
              <a:t>Map of competitors and peers</a:t>
            </a:r>
          </a:p>
          <a:p>
            <a:pPr marL="285750" indent="-285750">
              <a:buFont typeface="Arial" pitchFamily="34" charset="0"/>
              <a:buChar char="•"/>
            </a:pPr>
            <a:r>
              <a:rPr lang="en-US" sz="1800" i="1" dirty="0" smtClean="0"/>
              <a:t>Surveys of program participants</a:t>
            </a:r>
          </a:p>
          <a:p>
            <a:pPr marL="285750" indent="-285750">
              <a:buFont typeface="Arial" pitchFamily="34" charset="0"/>
              <a:buChar char="•"/>
            </a:pPr>
            <a:r>
              <a:rPr lang="en-US" sz="1800" i="1" dirty="0" smtClean="0"/>
              <a:t>Demographic data</a:t>
            </a:r>
          </a:p>
          <a:p>
            <a:pPr marL="285750" indent="-285750">
              <a:buFont typeface="Arial" pitchFamily="34" charset="0"/>
              <a:buChar char="•"/>
            </a:pPr>
            <a:r>
              <a:rPr lang="en-US" sz="1800" i="1" dirty="0" smtClean="0"/>
              <a:t>Trends in program provision</a:t>
            </a:r>
          </a:p>
        </p:txBody>
      </p:sp>
      <p:pic>
        <p:nvPicPr>
          <p:cNvPr id="13" name="Picture 2" descr="http://www.forthesakeofothers.com/wp-content/uploads/vi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4594" y="2310493"/>
            <a:ext cx="3177504" cy="2132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descr="https://encrypted-tbn3.gstatic.com/images?q=tbn:ANd9GcTlhFEaAwmxbJEXfmZZQ04aajczo4vK08kG40eWazfZ3Ygwa8_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486" y="2310493"/>
            <a:ext cx="2842983" cy="21322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4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ource"/>
          <p:cNvSpPr>
            <a:spLocks noGrp="1"/>
          </p:cNvSpPr>
          <p:nvPr/>
        </p:nvSpPr>
        <p:spPr bwMode="auto">
          <a:xfrm>
            <a:off x="1848352" y="1920912"/>
            <a:ext cx="6033084" cy="1288982"/>
          </a:xfrm>
          <a:prstGeom prst="rect">
            <a:avLst/>
          </a:prstGeom>
          <a:noFill/>
          <a:ln w="12700" cap="flat" cmpd="sng" algn="ctr">
            <a:noFill/>
            <a:prstDash val="solid"/>
            <a:miter lim="800000"/>
            <a:headEnd type="none" w="med" len="med"/>
            <a:tailEnd type="none" w="med" len="med"/>
          </a:ln>
          <a:effectLst/>
        </p:spPr>
        <p:txBody>
          <a:bodyPr vert="horz" wrap="square" lIns="44015" tIns="44015" rIns="44015" bIns="44015" numCol="1" anchor="ctr" anchorCtr="0" compatLnSpc="1">
            <a:prstTxWarp prst="textNoShape">
              <a:avLst/>
            </a:prstTxWarp>
            <a:noAutofit/>
          </a:bodyPr>
          <a:lstStyle/>
          <a:p>
            <a:pPr marL="173736" indent="-173736" algn="ctr" defTabSz="981075" eaLnBrk="0" fontAlgn="base" hangingPunct="0">
              <a:spcBef>
                <a:spcPct val="40000"/>
              </a:spcBef>
              <a:spcAft>
                <a:spcPct val="0"/>
              </a:spcAft>
              <a:buClr>
                <a:srgbClr val="000000"/>
              </a:buClr>
              <a:buFont typeface="Verdana" pitchFamily="34" charset="0"/>
              <a:buNone/>
            </a:pPr>
            <a:endParaRPr lang="en-US" sz="1800" dirty="0">
              <a:solidFill>
                <a:schemeClr val="tx2"/>
              </a:solidFill>
            </a:endParaRPr>
          </a:p>
        </p:txBody>
      </p:sp>
      <p:sp>
        <p:nvSpPr>
          <p:cNvPr id="6" name="Title 5"/>
          <p:cNvSpPr>
            <a:spLocks noGrp="1"/>
          </p:cNvSpPr>
          <p:nvPr>
            <p:ph type="title"/>
          </p:nvPr>
        </p:nvSpPr>
        <p:spPr/>
        <p:txBody>
          <a:bodyPr/>
          <a:lstStyle/>
          <a:p>
            <a:r>
              <a:rPr lang="en-US" sz="2400" dirty="0" smtClean="0"/>
              <a:t>Scoping </a:t>
            </a:r>
            <a:r>
              <a:rPr lang="en-US" sz="2400" dirty="0"/>
              <a:t>the project: Union Settlement team’s selected </a:t>
            </a:r>
            <a:r>
              <a:rPr lang="en-US" sz="2400" dirty="0" smtClean="0"/>
              <a:t>analyses</a:t>
            </a:r>
            <a:endParaRPr lang="en-US" sz="2400" dirty="0"/>
          </a:p>
        </p:txBody>
      </p:sp>
      <p:sp>
        <p:nvSpPr>
          <p:cNvPr id="8" name="Rectangle 10"/>
          <p:cNvSpPr>
            <a:spLocks noChangeArrowheads="1"/>
          </p:cNvSpPr>
          <p:nvPr/>
        </p:nvSpPr>
        <p:spPr bwMode="gray">
          <a:xfrm>
            <a:off x="700250" y="1437919"/>
            <a:ext cx="8329288" cy="965986"/>
          </a:xfrm>
          <a:prstGeom prst="rect">
            <a:avLst/>
          </a:prstGeom>
          <a:solidFill>
            <a:srgbClr val="61A48D"/>
          </a:solidFill>
          <a:ln w="12700">
            <a:noFill/>
            <a:miter lim="800000"/>
            <a:headEnd/>
            <a:tailEnd/>
          </a:ln>
          <a:effectLst/>
        </p:spPr>
        <p:txBody>
          <a:bodyPr vert="horz" wrap="square" lIns="44016" tIns="44016" rIns="44016" bIns="44016" anchor="ctr" anchorCtr="0"/>
          <a:lstStyle/>
          <a:p>
            <a:pPr algn="ctr" defTabSz="881063"/>
            <a:r>
              <a:rPr lang="en-US" sz="1600" b="1" dirty="0">
                <a:solidFill>
                  <a:schemeClr val="tx2"/>
                </a:solidFill>
              </a:rPr>
              <a:t>Union Settlement should launch fee-for-service adult education classes </a:t>
            </a:r>
            <a:r>
              <a:rPr lang="en-US" sz="1600" dirty="0">
                <a:solidFill>
                  <a:schemeClr val="tx2"/>
                </a:solidFill>
              </a:rPr>
              <a:t>– a portion of their constituents would be able to pay fees that cover their costs and allow them to reach more people.</a:t>
            </a:r>
          </a:p>
        </p:txBody>
      </p:sp>
      <p:sp>
        <p:nvSpPr>
          <p:cNvPr id="23" name="Rectangle 11"/>
          <p:cNvSpPr>
            <a:spLocks noChangeArrowheads="1"/>
          </p:cNvSpPr>
          <p:nvPr/>
        </p:nvSpPr>
        <p:spPr bwMode="gray">
          <a:xfrm>
            <a:off x="221235" y="2629643"/>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A mixed </a:t>
            </a:r>
            <a:r>
              <a:rPr lang="en-US" sz="1600" dirty="0" smtClean="0">
                <a:solidFill>
                  <a:srgbClr val="FFFFFF"/>
                </a:solidFill>
              </a:rPr>
              <a:t>free/fee-based </a:t>
            </a:r>
            <a:r>
              <a:rPr lang="en-US" sz="1600" dirty="0">
                <a:solidFill>
                  <a:srgbClr val="FFFFFF"/>
                </a:solidFill>
              </a:rPr>
              <a:t>model is financially sustainable</a:t>
            </a:r>
          </a:p>
        </p:txBody>
      </p:sp>
      <p:sp>
        <p:nvSpPr>
          <p:cNvPr id="24" name="Rectangle 12"/>
          <p:cNvSpPr>
            <a:spLocks noChangeArrowheads="1"/>
          </p:cNvSpPr>
          <p:nvPr/>
        </p:nvSpPr>
        <p:spPr bwMode="gray">
          <a:xfrm>
            <a:off x="2590715" y="2629643"/>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A mixed free/fee-based model </a:t>
            </a:r>
            <a:r>
              <a:rPr lang="en-US" sz="1600" dirty="0" smtClean="0">
                <a:solidFill>
                  <a:srgbClr val="FFFFFF"/>
                </a:solidFill>
              </a:rPr>
              <a:t>would </a:t>
            </a:r>
            <a:r>
              <a:rPr lang="en-US" sz="1600" dirty="0">
                <a:solidFill>
                  <a:srgbClr val="FFFFFF"/>
                </a:solidFill>
              </a:rPr>
              <a:t>enable </a:t>
            </a:r>
            <a:r>
              <a:rPr lang="en-US" sz="1600" dirty="0" smtClean="0">
                <a:solidFill>
                  <a:srgbClr val="FFFFFF"/>
                </a:solidFill>
              </a:rPr>
              <a:t>U.S. to </a:t>
            </a:r>
            <a:r>
              <a:rPr lang="en-US" sz="1600" dirty="0">
                <a:solidFill>
                  <a:srgbClr val="FFFFFF"/>
                </a:solidFill>
              </a:rPr>
              <a:t>serve </a:t>
            </a:r>
            <a:r>
              <a:rPr lang="en-US" sz="1600" dirty="0" smtClean="0">
                <a:solidFill>
                  <a:srgbClr val="FFFFFF"/>
                </a:solidFill>
              </a:rPr>
              <a:t>its East </a:t>
            </a:r>
            <a:r>
              <a:rPr lang="en-US" sz="1600" dirty="0">
                <a:solidFill>
                  <a:srgbClr val="FFFFFF"/>
                </a:solidFill>
              </a:rPr>
              <a:t>Harlem </a:t>
            </a:r>
            <a:r>
              <a:rPr lang="en-US" sz="1600" dirty="0" smtClean="0">
                <a:solidFill>
                  <a:srgbClr val="FFFFFF"/>
                </a:solidFill>
              </a:rPr>
              <a:t>community</a:t>
            </a:r>
            <a:endParaRPr lang="en-US" sz="1600" dirty="0">
              <a:solidFill>
                <a:srgbClr val="FFFFFF"/>
              </a:solidFill>
            </a:endParaRPr>
          </a:p>
        </p:txBody>
      </p:sp>
      <p:sp>
        <p:nvSpPr>
          <p:cNvPr id="25" name="Rectangle 12"/>
          <p:cNvSpPr>
            <a:spLocks noChangeArrowheads="1"/>
          </p:cNvSpPr>
          <p:nvPr/>
        </p:nvSpPr>
        <p:spPr bwMode="gray">
          <a:xfrm>
            <a:off x="7329675" y="2629643"/>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Union Settlement </a:t>
            </a:r>
            <a:r>
              <a:rPr lang="en-US" sz="1600" dirty="0" smtClean="0">
                <a:solidFill>
                  <a:srgbClr val="FFFFFF"/>
                </a:solidFill>
              </a:rPr>
              <a:t>has – or can build  the </a:t>
            </a:r>
            <a:r>
              <a:rPr lang="en-US" sz="1600" dirty="0">
                <a:solidFill>
                  <a:srgbClr val="FFFFFF"/>
                </a:solidFill>
              </a:rPr>
              <a:t>capabilities to launch a mixed model</a:t>
            </a:r>
          </a:p>
        </p:txBody>
      </p:sp>
      <p:sp>
        <p:nvSpPr>
          <p:cNvPr id="26" name="Rectangle 12"/>
          <p:cNvSpPr>
            <a:spLocks noChangeArrowheads="1"/>
          </p:cNvSpPr>
          <p:nvPr/>
        </p:nvSpPr>
        <p:spPr bwMode="gray">
          <a:xfrm>
            <a:off x="4960195" y="2629643"/>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smtClean="0">
                <a:solidFill>
                  <a:srgbClr val="FFFFFF"/>
                </a:solidFill>
              </a:rPr>
              <a:t>U.S. can </a:t>
            </a:r>
            <a:r>
              <a:rPr lang="en-US" sz="1600" dirty="0">
                <a:solidFill>
                  <a:srgbClr val="FFFFFF"/>
                </a:solidFill>
              </a:rPr>
              <a:t>offer a value proposition that differentiates it from its competitors</a:t>
            </a:r>
          </a:p>
        </p:txBody>
      </p:sp>
      <p:cxnSp>
        <p:nvCxnSpPr>
          <p:cNvPr id="14" name="Elbow Connector 13"/>
          <p:cNvCxnSpPr>
            <a:stCxn id="8" idx="2"/>
            <a:endCxn id="23" idx="0"/>
          </p:cNvCxnSpPr>
          <p:nvPr/>
        </p:nvCxnSpPr>
        <p:spPr>
          <a:xfrm rot="5400000">
            <a:off x="2974941" y="739690"/>
            <a:ext cx="225738" cy="355416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24" idx="0"/>
          </p:cNvCxnSpPr>
          <p:nvPr/>
        </p:nvCxnSpPr>
        <p:spPr>
          <a:xfrm rot="5400000">
            <a:off x="4159681" y="1924430"/>
            <a:ext cx="225738" cy="1184689"/>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2"/>
            <a:endCxn id="26" idx="0"/>
          </p:cNvCxnSpPr>
          <p:nvPr/>
        </p:nvCxnSpPr>
        <p:spPr>
          <a:xfrm rot="16200000" flipH="1">
            <a:off x="5344420" y="1924378"/>
            <a:ext cx="225738" cy="118479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25" idx="0"/>
          </p:cNvCxnSpPr>
          <p:nvPr/>
        </p:nvCxnSpPr>
        <p:spPr>
          <a:xfrm rot="16200000" flipH="1">
            <a:off x="6529160" y="739638"/>
            <a:ext cx="225738" cy="3554271"/>
          </a:xfrm>
          <a:prstGeom prst="bentConnector3">
            <a:avLst>
              <a:gd name="adj1" fmla="val 50000"/>
            </a:avLst>
          </a:prstGeom>
          <a:ln w="19050">
            <a:solidFill>
              <a:srgbClr val="080808"/>
            </a:solidFill>
          </a:ln>
        </p:spPr>
        <p:style>
          <a:lnRef idx="1">
            <a:schemeClr val="accent1"/>
          </a:lnRef>
          <a:fillRef idx="0">
            <a:schemeClr val="accent1"/>
          </a:fillRef>
          <a:effectRef idx="0">
            <a:schemeClr val="accent1"/>
          </a:effectRef>
          <a:fontRef idx="minor">
            <a:schemeClr val="tx1"/>
          </a:fontRef>
        </p:style>
      </p:cxnSp>
      <p:sp>
        <p:nvSpPr>
          <p:cNvPr id="20" name="Source"/>
          <p:cNvSpPr>
            <a:spLocks noGrp="1"/>
          </p:cNvSpPr>
          <p:nvPr/>
        </p:nvSpPr>
        <p:spPr bwMode="auto">
          <a:xfrm>
            <a:off x="221235" y="4022670"/>
            <a:ext cx="2178980" cy="3067636"/>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r>
              <a:rPr lang="en-US" sz="1400" dirty="0" smtClean="0">
                <a:latin typeface="+mn-lt"/>
              </a:rPr>
              <a:t>Gather </a:t>
            </a:r>
            <a:r>
              <a:rPr lang="en-US" sz="1400" dirty="0">
                <a:latin typeface="+mn-lt"/>
              </a:rPr>
              <a:t>information on pricing options considered to </a:t>
            </a:r>
            <a:r>
              <a:rPr lang="en-US" sz="1400" dirty="0" smtClean="0">
                <a:latin typeface="+mn-lt"/>
              </a:rPr>
              <a:t>date (3)</a:t>
            </a:r>
            <a:endParaRPr lang="en-US" sz="1400" dirty="0">
              <a:latin typeface="+mn-lt"/>
            </a:endParaRPr>
          </a:p>
          <a:p>
            <a:r>
              <a:rPr lang="en-US" sz="1400" dirty="0">
                <a:latin typeface="+mn-lt"/>
              </a:rPr>
              <a:t>Gather information on staff structure, resources, and internal </a:t>
            </a:r>
            <a:r>
              <a:rPr lang="en-US" sz="1400" dirty="0" smtClean="0">
                <a:latin typeface="+mn-lt"/>
              </a:rPr>
              <a:t>capacity (4)</a:t>
            </a:r>
            <a:endParaRPr lang="en-US" sz="1400" dirty="0">
              <a:latin typeface="+mn-lt"/>
            </a:endParaRPr>
          </a:p>
          <a:p>
            <a:r>
              <a:rPr lang="en-US" sz="1400" dirty="0" smtClean="0">
                <a:latin typeface="+mn-lt"/>
              </a:rPr>
              <a:t>Analyze </a:t>
            </a:r>
            <a:r>
              <a:rPr lang="en-US" sz="1400" dirty="0">
                <a:latin typeface="+mn-lt"/>
              </a:rPr>
              <a:t>financial data on costs and revenue associated with classes to </a:t>
            </a:r>
            <a:r>
              <a:rPr lang="en-US" sz="1400" dirty="0" smtClean="0">
                <a:latin typeface="+mn-lt"/>
              </a:rPr>
              <a:t>date (6)</a:t>
            </a:r>
            <a:endParaRPr lang="en-US" sz="1400" dirty="0">
              <a:latin typeface="+mn-lt"/>
            </a:endParaRPr>
          </a:p>
        </p:txBody>
      </p:sp>
      <p:sp>
        <p:nvSpPr>
          <p:cNvPr id="22" name="Source"/>
          <p:cNvSpPr>
            <a:spLocks noGrp="1"/>
          </p:cNvSpPr>
          <p:nvPr/>
        </p:nvSpPr>
        <p:spPr bwMode="auto">
          <a:xfrm>
            <a:off x="2590715" y="4022670"/>
            <a:ext cx="2178980" cy="3067636"/>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r>
              <a:rPr lang="en-US" sz="1400" dirty="0"/>
              <a:t>Gather client data on previous class attendance and waitlists (1)</a:t>
            </a:r>
          </a:p>
          <a:p>
            <a:r>
              <a:rPr lang="en-US" sz="1400" dirty="0" smtClean="0"/>
              <a:t>Analyze </a:t>
            </a:r>
            <a:r>
              <a:rPr lang="en-US" sz="1400" dirty="0"/>
              <a:t>demographic data and </a:t>
            </a:r>
            <a:r>
              <a:rPr lang="en-US" sz="1400" dirty="0" smtClean="0"/>
              <a:t>willingness to pay </a:t>
            </a:r>
            <a:r>
              <a:rPr lang="en-US" sz="1400" dirty="0"/>
              <a:t>in the community (10</a:t>
            </a:r>
            <a:r>
              <a:rPr lang="en-US" sz="1400" dirty="0" smtClean="0"/>
              <a:t>)</a:t>
            </a:r>
          </a:p>
          <a:p>
            <a:r>
              <a:rPr lang="en-US" sz="1400" dirty="0" smtClean="0"/>
              <a:t>Complete competitive assessment of classes provided by other orgs. (15)</a:t>
            </a:r>
            <a:endParaRPr lang="en-US" sz="1400" dirty="0"/>
          </a:p>
        </p:txBody>
      </p:sp>
      <p:sp>
        <p:nvSpPr>
          <p:cNvPr id="27" name="Source"/>
          <p:cNvSpPr>
            <a:spLocks noGrp="1"/>
          </p:cNvSpPr>
          <p:nvPr/>
        </p:nvSpPr>
        <p:spPr bwMode="auto">
          <a:xfrm>
            <a:off x="4960195" y="4022670"/>
            <a:ext cx="2178980" cy="3283079"/>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r>
              <a:rPr lang="en-US" sz="1400" dirty="0" smtClean="0"/>
              <a:t>Conduct market </a:t>
            </a:r>
            <a:r>
              <a:rPr lang="en-US" sz="1400" dirty="0"/>
              <a:t>research on perspectives of past </a:t>
            </a:r>
            <a:r>
              <a:rPr lang="en-US" sz="1400" dirty="0" smtClean="0"/>
              <a:t>and current </a:t>
            </a:r>
            <a:r>
              <a:rPr lang="en-US" sz="1400" dirty="0"/>
              <a:t>students (11)</a:t>
            </a:r>
          </a:p>
          <a:p>
            <a:r>
              <a:rPr lang="en-US" sz="1400" dirty="0"/>
              <a:t>Gather information on prices charged for classes by other organizations (13)</a:t>
            </a:r>
          </a:p>
          <a:p>
            <a:r>
              <a:rPr lang="en-US" sz="1400" dirty="0" smtClean="0"/>
              <a:t>Complete competitive assessment </a:t>
            </a:r>
            <a:r>
              <a:rPr lang="en-US" sz="1400" dirty="0"/>
              <a:t>of classes provided by other orgs. (15)</a:t>
            </a:r>
          </a:p>
        </p:txBody>
      </p:sp>
      <p:sp>
        <p:nvSpPr>
          <p:cNvPr id="28" name="Source"/>
          <p:cNvSpPr>
            <a:spLocks noGrp="1"/>
          </p:cNvSpPr>
          <p:nvPr/>
        </p:nvSpPr>
        <p:spPr bwMode="auto">
          <a:xfrm>
            <a:off x="7329675" y="4022670"/>
            <a:ext cx="2178980" cy="2119684"/>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r>
              <a:rPr lang="en-US" sz="1400" dirty="0" smtClean="0"/>
              <a:t>Gather </a:t>
            </a:r>
            <a:r>
              <a:rPr lang="en-US" sz="1400" dirty="0"/>
              <a:t>information on staff structure, resources, and internal capacity (4)</a:t>
            </a:r>
          </a:p>
          <a:p>
            <a:r>
              <a:rPr lang="en-US" sz="1400" dirty="0"/>
              <a:t>Conduct interviews with Union Settlement leadership and instructors (5</a:t>
            </a:r>
            <a:r>
              <a:rPr lang="en-US" sz="1400" dirty="0" smtClean="0"/>
              <a:t>)</a:t>
            </a:r>
            <a:endParaRPr lang="en-US" sz="1400" dirty="0"/>
          </a:p>
        </p:txBody>
      </p:sp>
      <p:grpSp>
        <p:nvGrpSpPr>
          <p:cNvPr id="31" name="Source"/>
          <p:cNvGrpSpPr/>
          <p:nvPr/>
        </p:nvGrpSpPr>
        <p:grpSpPr>
          <a:xfrm>
            <a:off x="8010475" y="691445"/>
            <a:ext cx="1635916" cy="301818"/>
            <a:chOff x="7704181" y="1271191"/>
            <a:chExt cx="1635916" cy="301625"/>
          </a:xfrm>
        </p:grpSpPr>
        <p:sp>
          <p:nvSpPr>
            <p:cNvPr id="32" name="Line 18"/>
            <p:cNvSpPr>
              <a:spLocks noChangeShapeType="1"/>
            </p:cNvSpPr>
            <p:nvPr/>
          </p:nvSpPr>
          <p:spPr bwMode="auto">
            <a:xfrm>
              <a:off x="7742139" y="154973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sp>
          <p:nvSpPr>
            <p:cNvPr id="33" name="Rectangle 32"/>
            <p:cNvSpPr>
              <a:spLocks noChangeArrowheads="1"/>
            </p:cNvSpPr>
            <p:nvPr/>
          </p:nvSpPr>
          <p:spPr bwMode="auto">
            <a:xfrm>
              <a:off x="7704181" y="1271191"/>
              <a:ext cx="1635916" cy="301625"/>
            </a:xfrm>
            <a:prstGeom prst="rect">
              <a:avLst/>
            </a:prstGeom>
            <a:noFill/>
            <a:ln w="9525">
              <a:noFill/>
              <a:miter lim="800000"/>
              <a:headEnd/>
              <a:tailEnd/>
            </a:ln>
            <a:effectLst/>
          </p:spPr>
          <p:txBody>
            <a:bodyPr lIns="0" tIns="0" rIns="0" bIns="0" anchor="ct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defTabSz="881063">
                <a:spcBef>
                  <a:spcPct val="50000"/>
                </a:spcBef>
              </a:pPr>
              <a:r>
                <a:rPr lang="en-US" sz="1400" b="1" dirty="0" smtClean="0">
                  <a:solidFill>
                    <a:schemeClr val="tx1"/>
                  </a:solidFill>
                  <a:latin typeface="+mn-lt"/>
                </a:rPr>
                <a:t>HANDOUT #3</a:t>
              </a:r>
              <a:endParaRPr lang="en-US" sz="1400" b="1" dirty="0">
                <a:solidFill>
                  <a:schemeClr val="tx1"/>
                </a:solidFill>
                <a:latin typeface="+mn-lt"/>
              </a:endParaRPr>
            </a:p>
          </p:txBody>
        </p:sp>
        <p:sp>
          <p:nvSpPr>
            <p:cNvPr id="34" name="Line 19"/>
            <p:cNvSpPr>
              <a:spLocks noChangeShapeType="1"/>
            </p:cNvSpPr>
            <p:nvPr/>
          </p:nvSpPr>
          <p:spPr bwMode="auto">
            <a:xfrm>
              <a:off x="7742139" y="128938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grpSp>
    </p:spTree>
    <p:extLst>
      <p:ext uri="{BB962C8B-B14F-4D97-AF65-F5344CB8AC3E}">
        <p14:creationId xmlns:p14="http://schemas.microsoft.com/office/powerpoint/2010/main" val="28175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0" grpId="0"/>
      <p:bldP spid="22"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70"/>
          <p:cNvSpPr>
            <a:spLocks noChangeArrowheads="1"/>
          </p:cNvSpPr>
          <p:nvPr/>
        </p:nvSpPr>
        <p:spPr bwMode="auto">
          <a:xfrm>
            <a:off x="2553424" y="1794594"/>
            <a:ext cx="825408" cy="4213137"/>
          </a:xfrm>
          <a:prstGeom prst="rect">
            <a:avLst/>
          </a:prstGeom>
          <a:solidFill>
            <a:schemeClr val="tx2">
              <a:lumMod val="95000"/>
            </a:schemeClr>
          </a:solidFill>
          <a:ln w="12700">
            <a:solidFill>
              <a:schemeClr val="tx2"/>
            </a:solidFill>
            <a:miter lim="800000"/>
            <a:headEnd/>
            <a:tailEnd/>
          </a:ln>
        </p:spPr>
        <p:txBody>
          <a:bodyPr lIns="42570" tIns="42570" rIns="42570" bIns="42570" anchor="ctr"/>
          <a:lstStyle/>
          <a:p>
            <a:pPr algn="ctr"/>
            <a:endParaRPr lang="en-GB" sz="1400" dirty="0">
              <a:solidFill>
                <a:srgbClr val="FFFFFF"/>
              </a:solidFill>
            </a:endParaRPr>
          </a:p>
        </p:txBody>
      </p:sp>
      <p:sp>
        <p:nvSpPr>
          <p:cNvPr id="47" name="Rectangle 172"/>
          <p:cNvSpPr>
            <a:spLocks noChangeArrowheads="1"/>
          </p:cNvSpPr>
          <p:nvPr/>
        </p:nvSpPr>
        <p:spPr bwMode="auto">
          <a:xfrm>
            <a:off x="4183972" y="1794594"/>
            <a:ext cx="825408" cy="4213137"/>
          </a:xfrm>
          <a:prstGeom prst="rect">
            <a:avLst/>
          </a:prstGeom>
          <a:solidFill>
            <a:schemeClr val="tx2">
              <a:lumMod val="95000"/>
            </a:schemeClr>
          </a:solidFill>
          <a:ln w="12700">
            <a:solidFill>
              <a:schemeClr val="tx2"/>
            </a:solidFill>
            <a:miter lim="800000"/>
            <a:headEnd/>
            <a:tailEnd/>
          </a:ln>
        </p:spPr>
        <p:txBody>
          <a:bodyPr lIns="42570" tIns="42570" rIns="42570" bIns="42570" anchor="ctr"/>
          <a:lstStyle/>
          <a:p>
            <a:pPr algn="ctr"/>
            <a:endParaRPr lang="en-GB" sz="1400" dirty="0">
              <a:solidFill>
                <a:srgbClr val="FFFFFF"/>
              </a:solidFill>
            </a:endParaRPr>
          </a:p>
        </p:txBody>
      </p:sp>
      <p:sp>
        <p:nvSpPr>
          <p:cNvPr id="48" name="Rectangle 174"/>
          <p:cNvSpPr>
            <a:spLocks noChangeArrowheads="1"/>
          </p:cNvSpPr>
          <p:nvPr/>
        </p:nvSpPr>
        <p:spPr bwMode="auto">
          <a:xfrm>
            <a:off x="5837980" y="1794594"/>
            <a:ext cx="825408" cy="4213137"/>
          </a:xfrm>
          <a:prstGeom prst="rect">
            <a:avLst/>
          </a:prstGeom>
          <a:solidFill>
            <a:schemeClr val="tx2">
              <a:lumMod val="95000"/>
            </a:schemeClr>
          </a:solidFill>
          <a:ln w="12700">
            <a:solidFill>
              <a:schemeClr val="tx2"/>
            </a:solidFill>
            <a:miter lim="800000"/>
            <a:headEnd/>
            <a:tailEnd/>
          </a:ln>
        </p:spPr>
        <p:txBody>
          <a:bodyPr lIns="42570" tIns="42570" rIns="42570" bIns="42570" anchor="ctr"/>
          <a:lstStyle/>
          <a:p>
            <a:pPr algn="ctr"/>
            <a:endParaRPr lang="en-GB" sz="1400" dirty="0">
              <a:solidFill>
                <a:srgbClr val="FFFFFF"/>
              </a:solidFill>
            </a:endParaRPr>
          </a:p>
        </p:txBody>
      </p:sp>
      <p:sp>
        <p:nvSpPr>
          <p:cNvPr id="49" name="Rectangle 176"/>
          <p:cNvSpPr>
            <a:spLocks noChangeArrowheads="1"/>
          </p:cNvSpPr>
          <p:nvPr/>
        </p:nvSpPr>
        <p:spPr bwMode="auto">
          <a:xfrm>
            <a:off x="7491988" y="1794594"/>
            <a:ext cx="825408" cy="4213137"/>
          </a:xfrm>
          <a:prstGeom prst="rect">
            <a:avLst/>
          </a:prstGeom>
          <a:solidFill>
            <a:schemeClr val="tx2">
              <a:lumMod val="95000"/>
            </a:schemeClr>
          </a:solidFill>
          <a:ln w="12700">
            <a:solidFill>
              <a:schemeClr val="tx2"/>
            </a:solidFill>
            <a:miter lim="800000"/>
            <a:headEnd/>
            <a:tailEnd/>
          </a:ln>
        </p:spPr>
        <p:txBody>
          <a:bodyPr lIns="42570" tIns="42570" rIns="42570" bIns="42570" anchor="ctr"/>
          <a:lstStyle/>
          <a:p>
            <a:pPr algn="ctr"/>
            <a:endParaRPr lang="en-GB" sz="1400" dirty="0">
              <a:solidFill>
                <a:srgbClr val="FFFFFF"/>
              </a:solidFill>
            </a:endParaRPr>
          </a:p>
        </p:txBody>
      </p:sp>
      <p:cxnSp>
        <p:nvCxnSpPr>
          <p:cNvPr id="99" name="Straight Connector 98"/>
          <p:cNvCxnSpPr/>
          <p:nvPr/>
        </p:nvCxnSpPr>
        <p:spPr>
          <a:xfrm>
            <a:off x="3738171" y="1435485"/>
            <a:ext cx="0" cy="5120390"/>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6" name="Rectangle 170"/>
          <p:cNvSpPr>
            <a:spLocks noChangeArrowheads="1"/>
          </p:cNvSpPr>
          <p:nvPr/>
        </p:nvSpPr>
        <p:spPr bwMode="auto">
          <a:xfrm>
            <a:off x="2553424"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1</a:t>
            </a:r>
            <a:endParaRPr lang="en-GB" sz="1400" dirty="0">
              <a:solidFill>
                <a:srgbClr val="FFFFFF"/>
              </a:solidFill>
            </a:endParaRPr>
          </a:p>
        </p:txBody>
      </p:sp>
      <p:sp>
        <p:nvSpPr>
          <p:cNvPr id="27" name="Rectangle 171"/>
          <p:cNvSpPr>
            <a:spLocks noChangeArrowheads="1"/>
          </p:cNvSpPr>
          <p:nvPr/>
        </p:nvSpPr>
        <p:spPr bwMode="auto">
          <a:xfrm>
            <a:off x="3369208"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2</a:t>
            </a:r>
            <a:endParaRPr lang="en-GB" sz="1400" dirty="0">
              <a:solidFill>
                <a:srgbClr val="FFFFFF"/>
              </a:solidFill>
            </a:endParaRPr>
          </a:p>
        </p:txBody>
      </p:sp>
      <p:sp>
        <p:nvSpPr>
          <p:cNvPr id="28" name="Rectangle 172"/>
          <p:cNvSpPr>
            <a:spLocks noChangeArrowheads="1"/>
          </p:cNvSpPr>
          <p:nvPr/>
        </p:nvSpPr>
        <p:spPr bwMode="auto">
          <a:xfrm>
            <a:off x="4183972"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3</a:t>
            </a:r>
            <a:endParaRPr lang="en-GB" sz="1400" dirty="0">
              <a:solidFill>
                <a:srgbClr val="FFFFFF"/>
              </a:solidFill>
            </a:endParaRPr>
          </a:p>
        </p:txBody>
      </p:sp>
      <p:sp>
        <p:nvSpPr>
          <p:cNvPr id="29" name="Rectangle 173"/>
          <p:cNvSpPr>
            <a:spLocks noChangeArrowheads="1"/>
          </p:cNvSpPr>
          <p:nvPr/>
        </p:nvSpPr>
        <p:spPr bwMode="auto">
          <a:xfrm>
            <a:off x="5010976"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4</a:t>
            </a:r>
            <a:endParaRPr lang="en-GB" sz="1400" dirty="0">
              <a:solidFill>
                <a:srgbClr val="FFFFFF"/>
              </a:solidFill>
            </a:endParaRPr>
          </a:p>
        </p:txBody>
      </p:sp>
      <p:sp>
        <p:nvSpPr>
          <p:cNvPr id="30" name="Rectangle 174"/>
          <p:cNvSpPr>
            <a:spLocks noChangeArrowheads="1"/>
          </p:cNvSpPr>
          <p:nvPr/>
        </p:nvSpPr>
        <p:spPr bwMode="auto">
          <a:xfrm>
            <a:off x="5837980"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5</a:t>
            </a:r>
            <a:endParaRPr lang="en-GB" sz="1400" dirty="0">
              <a:solidFill>
                <a:srgbClr val="FFFFFF"/>
              </a:solidFill>
            </a:endParaRPr>
          </a:p>
        </p:txBody>
      </p:sp>
      <p:sp>
        <p:nvSpPr>
          <p:cNvPr id="31" name="Rectangle 175"/>
          <p:cNvSpPr>
            <a:spLocks noChangeArrowheads="1"/>
          </p:cNvSpPr>
          <p:nvPr/>
        </p:nvSpPr>
        <p:spPr bwMode="auto">
          <a:xfrm>
            <a:off x="6666578"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6</a:t>
            </a:r>
            <a:endParaRPr lang="en-GB" sz="1400" dirty="0">
              <a:solidFill>
                <a:srgbClr val="FFFFFF"/>
              </a:solidFill>
            </a:endParaRPr>
          </a:p>
        </p:txBody>
      </p:sp>
      <p:sp>
        <p:nvSpPr>
          <p:cNvPr id="32" name="Rectangle 176"/>
          <p:cNvSpPr>
            <a:spLocks noChangeArrowheads="1"/>
          </p:cNvSpPr>
          <p:nvPr/>
        </p:nvSpPr>
        <p:spPr bwMode="auto">
          <a:xfrm>
            <a:off x="7491988"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7</a:t>
            </a:r>
            <a:endParaRPr lang="en-GB" sz="1400" dirty="0">
              <a:solidFill>
                <a:srgbClr val="FFFFFF"/>
              </a:solidFill>
            </a:endParaRPr>
          </a:p>
        </p:txBody>
      </p:sp>
      <p:sp>
        <p:nvSpPr>
          <p:cNvPr id="33" name="Rectangle 177"/>
          <p:cNvSpPr>
            <a:spLocks noChangeArrowheads="1"/>
          </p:cNvSpPr>
          <p:nvPr/>
        </p:nvSpPr>
        <p:spPr bwMode="auto">
          <a:xfrm>
            <a:off x="8318992"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Week 8</a:t>
            </a:r>
            <a:endParaRPr lang="en-GB" sz="1400" dirty="0">
              <a:solidFill>
                <a:srgbClr val="FFFFFF"/>
              </a:solidFill>
            </a:endParaRPr>
          </a:p>
        </p:txBody>
      </p:sp>
      <p:sp>
        <p:nvSpPr>
          <p:cNvPr id="42" name="AutoShape 166"/>
          <p:cNvSpPr>
            <a:spLocks noChangeArrowheads="1"/>
          </p:cNvSpPr>
          <p:nvPr/>
        </p:nvSpPr>
        <p:spPr bwMode="auto">
          <a:xfrm>
            <a:off x="5285954" y="1828265"/>
            <a:ext cx="3076299" cy="458190"/>
          </a:xfrm>
          <a:prstGeom prst="homePlate">
            <a:avLst>
              <a:gd name="adj" fmla="val 46041"/>
            </a:avLst>
          </a:prstGeom>
          <a:solidFill>
            <a:srgbClr val="A3A3A3"/>
          </a:solidFill>
          <a:ln w="12700">
            <a:solidFill>
              <a:schemeClr val="tx2"/>
            </a:solidFill>
            <a:miter lim="800000"/>
            <a:headEnd/>
            <a:tailEnd/>
          </a:ln>
        </p:spPr>
        <p:txBody>
          <a:bodyPr lIns="42570" tIns="42570" rIns="42570" bIns="42570" anchor="ctr"/>
          <a:lstStyle/>
          <a:p>
            <a:pPr algn="ctr"/>
            <a:r>
              <a:rPr lang="en-US" sz="1400" i="1" dirty="0" smtClean="0">
                <a:solidFill>
                  <a:srgbClr val="FFFFFF"/>
                </a:solidFill>
              </a:rPr>
              <a:t>Phase II</a:t>
            </a:r>
            <a:endParaRPr lang="en-US" sz="1400" b="1" dirty="0">
              <a:solidFill>
                <a:srgbClr val="FFFFFF"/>
              </a:solidFill>
            </a:endParaRPr>
          </a:p>
        </p:txBody>
      </p:sp>
      <p:sp>
        <p:nvSpPr>
          <p:cNvPr id="46" name="AutoShape 166"/>
          <p:cNvSpPr>
            <a:spLocks noChangeArrowheads="1"/>
          </p:cNvSpPr>
          <p:nvPr/>
        </p:nvSpPr>
        <p:spPr bwMode="auto">
          <a:xfrm>
            <a:off x="1717401" y="1828262"/>
            <a:ext cx="3778103" cy="458192"/>
          </a:xfrm>
          <a:prstGeom prst="homePlate">
            <a:avLst>
              <a:gd name="adj" fmla="val 44703"/>
            </a:avLst>
          </a:prstGeom>
          <a:solidFill>
            <a:srgbClr val="A3A3A3"/>
          </a:solidFill>
          <a:ln w="12700">
            <a:solidFill>
              <a:schemeClr val="tx2"/>
            </a:solidFill>
            <a:miter lim="800000"/>
            <a:headEnd/>
            <a:tailEnd/>
          </a:ln>
        </p:spPr>
        <p:txBody>
          <a:bodyPr lIns="42570" tIns="42570" rIns="42570" bIns="42570" anchor="ctr"/>
          <a:lstStyle/>
          <a:p>
            <a:pPr algn="ctr"/>
            <a:r>
              <a:rPr lang="en-US" sz="1400" i="1" dirty="0" smtClean="0">
                <a:solidFill>
                  <a:srgbClr val="FFFFFF"/>
                </a:solidFill>
              </a:rPr>
              <a:t>Phase I</a:t>
            </a:r>
            <a:endParaRPr lang="en-US" sz="1400" b="1" dirty="0">
              <a:solidFill>
                <a:srgbClr val="FFFFFF"/>
              </a:solidFill>
            </a:endParaRPr>
          </a:p>
        </p:txBody>
      </p:sp>
      <p:sp>
        <p:nvSpPr>
          <p:cNvPr id="93" name="TextBox 59"/>
          <p:cNvSpPr txBox="1">
            <a:spLocks noChangeArrowheads="1"/>
          </p:cNvSpPr>
          <p:nvPr/>
        </p:nvSpPr>
        <p:spPr bwMode="auto">
          <a:xfrm>
            <a:off x="8638289" y="6544532"/>
            <a:ext cx="1150181" cy="516859"/>
          </a:xfrm>
          <a:prstGeom prst="rect">
            <a:avLst/>
          </a:prstGeom>
          <a:noFill/>
          <a:ln w="9525" algn="ctr">
            <a:noFill/>
            <a:miter lim="800000"/>
            <a:headEnd/>
            <a:tailEnd/>
          </a:ln>
          <a:effectLst/>
        </p:spPr>
        <p:txBody>
          <a:bodyPr wrap="square" lIns="42570" tIns="42570" rIns="42570" bIns="42570">
            <a:spAutoFit/>
          </a:bodyPr>
          <a:lstStyle/>
          <a:p>
            <a:pPr algn="ctr" defTabSz="980295">
              <a:spcBef>
                <a:spcPct val="10000"/>
              </a:spcBef>
              <a:buClr>
                <a:schemeClr val="tx1"/>
              </a:buClr>
            </a:pPr>
            <a:r>
              <a:rPr lang="en-US" sz="1400" dirty="0" smtClean="0"/>
              <a:t>Strategy Challenge</a:t>
            </a:r>
          </a:p>
        </p:txBody>
      </p:sp>
      <p:sp>
        <p:nvSpPr>
          <p:cNvPr id="94" name="Isosceles Triangle 58"/>
          <p:cNvSpPr>
            <a:spLocks noChangeArrowheads="1"/>
          </p:cNvSpPr>
          <p:nvPr/>
        </p:nvSpPr>
        <p:spPr bwMode="auto">
          <a:xfrm>
            <a:off x="9336829"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pPr algn="ctr"/>
            <a:endParaRPr lang="en-US" sz="1400" dirty="0"/>
          </a:p>
        </p:txBody>
      </p:sp>
      <p:sp>
        <p:nvSpPr>
          <p:cNvPr id="62" name="KMATable0TextBox3"/>
          <p:cNvSpPr>
            <a:spLocks noChangeArrowheads="1"/>
          </p:cNvSpPr>
          <p:nvPr/>
        </p:nvSpPr>
        <p:spPr bwMode="auto">
          <a:xfrm>
            <a:off x="177424" y="2356051"/>
            <a:ext cx="1521728" cy="762498"/>
          </a:xfrm>
          <a:prstGeom prst="rect">
            <a:avLst/>
          </a:prstGeom>
          <a:solidFill>
            <a:srgbClr val="006393"/>
          </a:solidFill>
          <a:ln w="19050">
            <a:noFill/>
            <a:miter lim="800000"/>
            <a:headEnd/>
            <a:tailEnd/>
          </a:ln>
        </p:spPr>
        <p:txBody>
          <a:bodyPr vert="horz" lIns="42570" tIns="42570" rIns="42570" bIns="42570" anchor="ctr"/>
          <a:lstStyle/>
          <a:p>
            <a:pPr algn="ctr">
              <a:spcBef>
                <a:spcPct val="40000"/>
              </a:spcBef>
              <a:buClr>
                <a:schemeClr val="tx1"/>
              </a:buClr>
              <a:buFont typeface="Verdana" pitchFamily="34" charset="0"/>
              <a:buNone/>
            </a:pPr>
            <a:r>
              <a:rPr lang="en-GB" sz="1400" dirty="0" smtClean="0">
                <a:solidFill>
                  <a:srgbClr val="FFFFFF"/>
                </a:solidFill>
              </a:rPr>
              <a:t>Background</a:t>
            </a:r>
            <a:endParaRPr lang="en-GB" sz="1400" dirty="0">
              <a:solidFill>
                <a:srgbClr val="FFFFFF"/>
              </a:solidFill>
            </a:endParaRPr>
          </a:p>
        </p:txBody>
      </p:sp>
      <p:sp>
        <p:nvSpPr>
          <p:cNvPr id="127" name="KMATable0TextBox3"/>
          <p:cNvSpPr>
            <a:spLocks noChangeArrowheads="1"/>
          </p:cNvSpPr>
          <p:nvPr/>
        </p:nvSpPr>
        <p:spPr bwMode="auto">
          <a:xfrm>
            <a:off x="1780172" y="2356051"/>
            <a:ext cx="2568971"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a:solidFill>
                  <a:srgbClr val="000000"/>
                </a:solidFill>
              </a:rPr>
              <a:t>Review client background materials and refine project scope and workplan</a:t>
            </a:r>
            <a:endParaRPr lang="en-GB" sz="1400" dirty="0">
              <a:solidFill>
                <a:srgbClr val="000000"/>
              </a:solidFill>
            </a:endParaRPr>
          </a:p>
        </p:txBody>
      </p:sp>
      <p:sp>
        <p:nvSpPr>
          <p:cNvPr id="70" name="Title 69"/>
          <p:cNvSpPr>
            <a:spLocks noGrp="1"/>
          </p:cNvSpPr>
          <p:nvPr>
            <p:ph type="title"/>
          </p:nvPr>
        </p:nvSpPr>
        <p:spPr/>
        <p:txBody>
          <a:bodyPr/>
          <a:lstStyle/>
          <a:p>
            <a:r>
              <a:rPr lang="en-US" sz="2400" dirty="0" smtClean="0"/>
              <a:t>The team’s </a:t>
            </a:r>
            <a:r>
              <a:rPr lang="en-US" sz="2400" dirty="0"/>
              <a:t>hypothesis and </a:t>
            </a:r>
            <a:r>
              <a:rPr lang="en-US" sz="2400" dirty="0" smtClean="0"/>
              <a:t>selected analyses informed </a:t>
            </a:r>
            <a:r>
              <a:rPr lang="en-US" sz="2400" dirty="0"/>
              <a:t>a high-level workplan</a:t>
            </a:r>
          </a:p>
        </p:txBody>
      </p:sp>
      <p:sp>
        <p:nvSpPr>
          <p:cNvPr id="54" name="Rectangle 170"/>
          <p:cNvSpPr>
            <a:spLocks noChangeArrowheads="1"/>
          </p:cNvSpPr>
          <p:nvPr/>
        </p:nvSpPr>
        <p:spPr bwMode="auto">
          <a:xfrm>
            <a:off x="1717401" y="1337478"/>
            <a:ext cx="825408" cy="457118"/>
          </a:xfrm>
          <a:prstGeom prst="rect">
            <a:avLst/>
          </a:prstGeom>
          <a:solidFill>
            <a:srgbClr val="A3A3A3"/>
          </a:solidFill>
          <a:ln w="12700">
            <a:solidFill>
              <a:schemeClr val="tx2"/>
            </a:solidFill>
            <a:miter lim="800000"/>
            <a:headEnd/>
            <a:tailEnd/>
          </a:ln>
        </p:spPr>
        <p:txBody>
          <a:bodyPr lIns="42570" tIns="42570" rIns="42570" bIns="42570" anchor="ctr"/>
          <a:lstStyle/>
          <a:p>
            <a:pPr algn="ctr"/>
            <a:r>
              <a:rPr lang="en-GB" sz="1400" dirty="0" smtClean="0">
                <a:solidFill>
                  <a:srgbClr val="FFFFFF"/>
                </a:solidFill>
              </a:rPr>
              <a:t>Kick-off</a:t>
            </a:r>
            <a:endParaRPr lang="en-GB" sz="1400" dirty="0">
              <a:solidFill>
                <a:srgbClr val="FFFFFF"/>
              </a:solidFill>
            </a:endParaRPr>
          </a:p>
        </p:txBody>
      </p:sp>
      <p:sp>
        <p:nvSpPr>
          <p:cNvPr id="58" name="KMATable0TextBox3"/>
          <p:cNvSpPr>
            <a:spLocks noChangeArrowheads="1"/>
          </p:cNvSpPr>
          <p:nvPr/>
        </p:nvSpPr>
        <p:spPr bwMode="auto">
          <a:xfrm>
            <a:off x="3395568" y="3154548"/>
            <a:ext cx="1593669"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GB" sz="1400" dirty="0">
                <a:solidFill>
                  <a:srgbClr val="000000"/>
                </a:solidFill>
              </a:rPr>
              <a:t>Research East Harlem </a:t>
            </a:r>
            <a:r>
              <a:rPr lang="en-GB" sz="1400" dirty="0" smtClean="0">
                <a:solidFill>
                  <a:srgbClr val="000000"/>
                </a:solidFill>
              </a:rPr>
              <a:t>demographics</a:t>
            </a:r>
            <a:endParaRPr lang="en-GB" sz="1400" dirty="0">
              <a:solidFill>
                <a:srgbClr val="000000"/>
              </a:solidFill>
            </a:endParaRPr>
          </a:p>
        </p:txBody>
      </p:sp>
      <p:sp>
        <p:nvSpPr>
          <p:cNvPr id="61" name="KMATable0TextBox3"/>
          <p:cNvSpPr>
            <a:spLocks noChangeArrowheads="1"/>
          </p:cNvSpPr>
          <p:nvPr/>
        </p:nvSpPr>
        <p:spPr bwMode="auto">
          <a:xfrm>
            <a:off x="177424" y="3154548"/>
            <a:ext cx="1521728" cy="762498"/>
          </a:xfrm>
          <a:prstGeom prst="rect">
            <a:avLst/>
          </a:prstGeom>
          <a:solidFill>
            <a:srgbClr val="0091BF"/>
          </a:solidFill>
          <a:ln w="19050">
            <a:noFill/>
            <a:miter lim="800000"/>
            <a:headEnd/>
            <a:tailEnd/>
          </a:ln>
        </p:spPr>
        <p:txBody>
          <a:bodyPr vert="horz" lIns="42570" tIns="42570" rIns="42570" bIns="42570" anchor="ctr"/>
          <a:lstStyle/>
          <a:p>
            <a:pPr algn="ctr">
              <a:spcBef>
                <a:spcPct val="40000"/>
              </a:spcBef>
              <a:buClr>
                <a:schemeClr val="tx1"/>
              </a:buClr>
              <a:buFont typeface="Verdana" pitchFamily="34" charset="0"/>
              <a:buNone/>
            </a:pPr>
            <a:r>
              <a:rPr lang="en-GB" sz="1400" dirty="0" smtClean="0">
                <a:solidFill>
                  <a:srgbClr val="FFFFFF"/>
                </a:solidFill>
              </a:rPr>
              <a:t>Demographics/Best Practices</a:t>
            </a:r>
            <a:endParaRPr lang="en-GB" sz="1400" dirty="0">
              <a:solidFill>
                <a:srgbClr val="FFFFFF"/>
              </a:solidFill>
            </a:endParaRPr>
          </a:p>
        </p:txBody>
      </p:sp>
      <p:sp>
        <p:nvSpPr>
          <p:cNvPr id="55" name="KMATable0TextBox3"/>
          <p:cNvSpPr>
            <a:spLocks noChangeArrowheads="1"/>
          </p:cNvSpPr>
          <p:nvPr/>
        </p:nvSpPr>
        <p:spPr bwMode="auto">
          <a:xfrm>
            <a:off x="5038305" y="3154548"/>
            <a:ext cx="1785798"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a:solidFill>
                  <a:srgbClr val="000000"/>
                </a:solidFill>
              </a:rPr>
              <a:t>Research best </a:t>
            </a:r>
            <a:r>
              <a:rPr lang="en-US" sz="1400" dirty="0" smtClean="0">
                <a:solidFill>
                  <a:srgbClr val="000000"/>
                </a:solidFill>
              </a:rPr>
              <a:t>practices: classes</a:t>
            </a:r>
            <a:r>
              <a:rPr lang="en-US" sz="1400" dirty="0">
                <a:solidFill>
                  <a:srgbClr val="000000"/>
                </a:solidFill>
              </a:rPr>
              <a:t>, pricing, etc.</a:t>
            </a:r>
            <a:endParaRPr lang="en-GB" sz="1400" dirty="0">
              <a:solidFill>
                <a:srgbClr val="000000"/>
              </a:solidFill>
            </a:endParaRPr>
          </a:p>
        </p:txBody>
      </p:sp>
      <p:sp>
        <p:nvSpPr>
          <p:cNvPr id="84" name="KMATable0TextBox3"/>
          <p:cNvSpPr>
            <a:spLocks noChangeArrowheads="1"/>
          </p:cNvSpPr>
          <p:nvPr/>
        </p:nvSpPr>
        <p:spPr bwMode="auto">
          <a:xfrm>
            <a:off x="177424" y="3953045"/>
            <a:ext cx="1521728" cy="762498"/>
          </a:xfrm>
          <a:prstGeom prst="rect">
            <a:avLst/>
          </a:prstGeom>
          <a:solidFill>
            <a:srgbClr val="61A48D"/>
          </a:solidFill>
          <a:ln w="19050">
            <a:noFill/>
            <a:miter lim="800000"/>
            <a:headEnd/>
            <a:tailEnd/>
          </a:ln>
        </p:spPr>
        <p:txBody>
          <a:bodyPr vert="horz" lIns="42570" tIns="42570" rIns="42570" bIns="42570" anchor="ctr"/>
          <a:lstStyle/>
          <a:p>
            <a:pPr algn="ctr">
              <a:spcBef>
                <a:spcPct val="40000"/>
              </a:spcBef>
              <a:buClr>
                <a:schemeClr val="tx1"/>
              </a:buClr>
              <a:buFont typeface="Verdana" pitchFamily="34" charset="0"/>
              <a:buNone/>
            </a:pPr>
            <a:r>
              <a:rPr lang="en-GB" sz="1400" dirty="0" smtClean="0">
                <a:solidFill>
                  <a:srgbClr val="FFFFFF"/>
                </a:solidFill>
              </a:rPr>
              <a:t>Competitive Landscape/ Benchmarking</a:t>
            </a:r>
            <a:endParaRPr lang="en-GB" sz="1400" dirty="0">
              <a:solidFill>
                <a:srgbClr val="FFFFFF"/>
              </a:solidFill>
            </a:endParaRPr>
          </a:p>
        </p:txBody>
      </p:sp>
      <p:sp>
        <p:nvSpPr>
          <p:cNvPr id="57" name="KMATable0TextBox3"/>
          <p:cNvSpPr>
            <a:spLocks noChangeArrowheads="1"/>
          </p:cNvSpPr>
          <p:nvPr/>
        </p:nvSpPr>
        <p:spPr bwMode="auto">
          <a:xfrm>
            <a:off x="2559264" y="3953045"/>
            <a:ext cx="1593669"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GB" sz="1400" dirty="0">
                <a:solidFill>
                  <a:srgbClr val="000000"/>
                </a:solidFill>
              </a:rPr>
              <a:t>Define competitor geography</a:t>
            </a:r>
          </a:p>
        </p:txBody>
      </p:sp>
      <p:sp>
        <p:nvSpPr>
          <p:cNvPr id="63" name="KMATable0TextBox3"/>
          <p:cNvSpPr>
            <a:spLocks noChangeArrowheads="1"/>
          </p:cNvSpPr>
          <p:nvPr/>
        </p:nvSpPr>
        <p:spPr bwMode="auto">
          <a:xfrm>
            <a:off x="4200104" y="3953045"/>
            <a:ext cx="2623999"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smtClean="0">
                <a:solidFill>
                  <a:srgbClr val="000000"/>
                </a:solidFill>
              </a:rPr>
              <a:t>Research competitors</a:t>
            </a:r>
            <a:endParaRPr lang="en-GB" sz="1400" dirty="0">
              <a:solidFill>
                <a:srgbClr val="000000"/>
              </a:solidFill>
            </a:endParaRPr>
          </a:p>
        </p:txBody>
      </p:sp>
      <p:sp>
        <p:nvSpPr>
          <p:cNvPr id="85" name="KMATable0TextBox3"/>
          <p:cNvSpPr>
            <a:spLocks noChangeArrowheads="1"/>
          </p:cNvSpPr>
          <p:nvPr/>
        </p:nvSpPr>
        <p:spPr bwMode="auto">
          <a:xfrm>
            <a:off x="177424" y="4751542"/>
            <a:ext cx="1521728" cy="762498"/>
          </a:xfrm>
          <a:prstGeom prst="rect">
            <a:avLst/>
          </a:prstGeom>
          <a:solidFill>
            <a:schemeClr val="bg1">
              <a:lumMod val="50000"/>
            </a:schemeClr>
          </a:solidFill>
          <a:ln w="19050">
            <a:noFill/>
            <a:miter lim="800000"/>
            <a:headEnd/>
            <a:tailEnd/>
          </a:ln>
        </p:spPr>
        <p:txBody>
          <a:bodyPr vert="horz" lIns="42570" tIns="42570" rIns="42570" bIns="42570" anchor="ctr"/>
          <a:lstStyle/>
          <a:p>
            <a:pPr algn="ctr">
              <a:spcBef>
                <a:spcPct val="40000"/>
              </a:spcBef>
              <a:buClr>
                <a:schemeClr val="tx1"/>
              </a:buClr>
              <a:buFont typeface="Verdana" pitchFamily="34" charset="0"/>
              <a:buNone/>
            </a:pPr>
            <a:r>
              <a:rPr lang="en-GB" sz="1400" dirty="0" smtClean="0">
                <a:solidFill>
                  <a:srgbClr val="FFFFFF"/>
                </a:solidFill>
              </a:rPr>
              <a:t>Demand assessment and impact analysis</a:t>
            </a:r>
            <a:endParaRPr lang="en-GB" sz="1400" dirty="0">
              <a:solidFill>
                <a:srgbClr val="FFFFFF"/>
              </a:solidFill>
            </a:endParaRPr>
          </a:p>
        </p:txBody>
      </p:sp>
      <p:sp>
        <p:nvSpPr>
          <p:cNvPr id="71" name="KMATable0TextBox3"/>
          <p:cNvSpPr>
            <a:spLocks noChangeArrowheads="1"/>
          </p:cNvSpPr>
          <p:nvPr/>
        </p:nvSpPr>
        <p:spPr bwMode="auto">
          <a:xfrm>
            <a:off x="3422864" y="4751542"/>
            <a:ext cx="1593669"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a:solidFill>
                  <a:srgbClr val="000000"/>
                </a:solidFill>
              </a:rPr>
              <a:t>Identify </a:t>
            </a:r>
            <a:r>
              <a:rPr lang="en-US" sz="1400" dirty="0" smtClean="0">
                <a:solidFill>
                  <a:srgbClr val="000000"/>
                </a:solidFill>
              </a:rPr>
              <a:t>past demand for </a:t>
            </a:r>
            <a:r>
              <a:rPr lang="en-US" sz="1400" dirty="0">
                <a:solidFill>
                  <a:srgbClr val="000000"/>
                </a:solidFill>
              </a:rPr>
              <a:t>client classes</a:t>
            </a:r>
            <a:endParaRPr lang="en-GB" sz="1400" dirty="0">
              <a:solidFill>
                <a:srgbClr val="000000"/>
              </a:solidFill>
            </a:endParaRPr>
          </a:p>
        </p:txBody>
      </p:sp>
      <p:sp>
        <p:nvSpPr>
          <p:cNvPr id="77" name="KMATable0TextBox3"/>
          <p:cNvSpPr>
            <a:spLocks noChangeArrowheads="1"/>
          </p:cNvSpPr>
          <p:nvPr/>
        </p:nvSpPr>
        <p:spPr bwMode="auto">
          <a:xfrm>
            <a:off x="5061164" y="4751542"/>
            <a:ext cx="2339340"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a:solidFill>
                  <a:srgbClr val="000000"/>
                </a:solidFill>
              </a:rPr>
              <a:t>Write and distribute survey</a:t>
            </a:r>
            <a:endParaRPr lang="en-GB" sz="1400" dirty="0">
              <a:solidFill>
                <a:srgbClr val="000000"/>
              </a:solidFill>
            </a:endParaRPr>
          </a:p>
        </p:txBody>
      </p:sp>
      <p:sp>
        <p:nvSpPr>
          <p:cNvPr id="53" name="KMATable0TextBox3"/>
          <p:cNvSpPr>
            <a:spLocks noChangeArrowheads="1"/>
          </p:cNvSpPr>
          <p:nvPr/>
        </p:nvSpPr>
        <p:spPr bwMode="auto">
          <a:xfrm>
            <a:off x="177424" y="5550040"/>
            <a:ext cx="1521728" cy="762498"/>
          </a:xfrm>
          <a:prstGeom prst="rect">
            <a:avLst/>
          </a:prstGeom>
          <a:solidFill>
            <a:srgbClr val="007932"/>
          </a:solidFill>
          <a:ln w="19050">
            <a:noFill/>
            <a:miter lim="800000"/>
            <a:headEnd/>
            <a:tailEnd/>
          </a:ln>
        </p:spPr>
        <p:txBody>
          <a:bodyPr vert="horz" lIns="42570" tIns="42570" rIns="42570" bIns="42570" anchor="ctr"/>
          <a:lstStyle/>
          <a:p>
            <a:pPr algn="ctr">
              <a:spcBef>
                <a:spcPct val="40000"/>
              </a:spcBef>
              <a:buClr>
                <a:schemeClr val="tx1"/>
              </a:buClr>
              <a:buFont typeface="Verdana" pitchFamily="34" charset="0"/>
              <a:buNone/>
            </a:pPr>
            <a:r>
              <a:rPr lang="en-GB" sz="1400" dirty="0" smtClean="0">
                <a:solidFill>
                  <a:srgbClr val="FFFFFF"/>
                </a:solidFill>
              </a:rPr>
              <a:t>Modelling and implementation</a:t>
            </a:r>
            <a:endParaRPr lang="en-GB" sz="1400" dirty="0">
              <a:solidFill>
                <a:srgbClr val="FFFFFF"/>
              </a:solidFill>
            </a:endParaRPr>
          </a:p>
        </p:txBody>
      </p:sp>
      <p:sp>
        <p:nvSpPr>
          <p:cNvPr id="87" name="KMATable0TextBox3"/>
          <p:cNvSpPr>
            <a:spLocks noChangeArrowheads="1"/>
          </p:cNvSpPr>
          <p:nvPr/>
        </p:nvSpPr>
        <p:spPr bwMode="auto">
          <a:xfrm>
            <a:off x="5849888" y="5550040"/>
            <a:ext cx="2339340" cy="762498"/>
          </a:xfrm>
          <a:prstGeom prst="rect">
            <a:avLst/>
          </a:prstGeom>
          <a:solidFill>
            <a:srgbClr val="CCCCCC"/>
          </a:solidFill>
          <a:ln w="19050">
            <a:noFill/>
            <a:miter lim="800000"/>
            <a:headEnd/>
            <a:tailEnd/>
          </a:ln>
        </p:spPr>
        <p:txBody>
          <a:bodyPr lIns="42570" tIns="42570" rIns="42570" bIns="42570" anchor="ctr"/>
          <a:lstStyle/>
          <a:p>
            <a:pPr algn="ctr">
              <a:spcBef>
                <a:spcPct val="40000"/>
              </a:spcBef>
              <a:buClr>
                <a:schemeClr val="tx1"/>
              </a:buClr>
              <a:buFont typeface="Verdana" pitchFamily="34" charset="0"/>
              <a:buNone/>
            </a:pPr>
            <a:r>
              <a:rPr lang="en-US" sz="1400" dirty="0" smtClean="0">
                <a:solidFill>
                  <a:srgbClr val="000000"/>
                </a:solidFill>
              </a:rPr>
              <a:t>Model retention and scalability; identify risks</a:t>
            </a:r>
            <a:endParaRPr lang="en-GB" sz="1400" dirty="0">
              <a:solidFill>
                <a:srgbClr val="000000"/>
              </a:solidFill>
            </a:endParaRPr>
          </a:p>
        </p:txBody>
      </p:sp>
      <p:sp>
        <p:nvSpPr>
          <p:cNvPr id="88" name="TextBox 59"/>
          <p:cNvSpPr txBox="1">
            <a:spLocks noChangeArrowheads="1"/>
          </p:cNvSpPr>
          <p:nvPr/>
        </p:nvSpPr>
        <p:spPr bwMode="auto">
          <a:xfrm>
            <a:off x="7192600" y="6544532"/>
            <a:ext cx="1780386" cy="516859"/>
          </a:xfrm>
          <a:prstGeom prst="rect">
            <a:avLst/>
          </a:prstGeom>
          <a:noFill/>
          <a:ln w="9525" algn="ctr">
            <a:noFill/>
            <a:miter lim="800000"/>
            <a:headEnd/>
            <a:tailEnd/>
          </a:ln>
          <a:effectLst/>
        </p:spPr>
        <p:txBody>
          <a:bodyPr wrap="square" lIns="42570" tIns="42570" rIns="42570" bIns="42570">
            <a:spAutoFit/>
          </a:bodyPr>
          <a:lstStyle/>
          <a:p>
            <a:pPr algn="ctr" defTabSz="980295">
              <a:spcBef>
                <a:spcPct val="10000"/>
              </a:spcBef>
              <a:buClr>
                <a:schemeClr val="tx1"/>
              </a:buClr>
            </a:pPr>
            <a:r>
              <a:rPr lang="en-US" sz="1400" dirty="0" smtClean="0"/>
              <a:t>Final Client Meeting</a:t>
            </a:r>
          </a:p>
        </p:txBody>
      </p:sp>
      <p:sp>
        <p:nvSpPr>
          <p:cNvPr id="89" name="Isosceles Triangle 58"/>
          <p:cNvSpPr>
            <a:spLocks noChangeArrowheads="1"/>
          </p:cNvSpPr>
          <p:nvPr/>
        </p:nvSpPr>
        <p:spPr bwMode="auto">
          <a:xfrm>
            <a:off x="8000027"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50" name="Isosceles Triangle 58"/>
          <p:cNvSpPr>
            <a:spLocks noChangeArrowheads="1"/>
          </p:cNvSpPr>
          <p:nvPr/>
        </p:nvSpPr>
        <p:spPr bwMode="auto">
          <a:xfrm>
            <a:off x="2435847"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51" name="Isosceles Triangle 58"/>
          <p:cNvSpPr>
            <a:spLocks noChangeArrowheads="1"/>
          </p:cNvSpPr>
          <p:nvPr/>
        </p:nvSpPr>
        <p:spPr bwMode="auto">
          <a:xfrm>
            <a:off x="3208300"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52" name="Isosceles Triangle 58"/>
          <p:cNvSpPr>
            <a:spLocks noChangeArrowheads="1"/>
          </p:cNvSpPr>
          <p:nvPr/>
        </p:nvSpPr>
        <p:spPr bwMode="auto">
          <a:xfrm>
            <a:off x="3980753"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56" name="Isosceles Triangle 58"/>
          <p:cNvSpPr>
            <a:spLocks noChangeArrowheads="1"/>
          </p:cNvSpPr>
          <p:nvPr/>
        </p:nvSpPr>
        <p:spPr bwMode="auto">
          <a:xfrm>
            <a:off x="4753206"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59" name="Isosceles Triangle 58"/>
          <p:cNvSpPr>
            <a:spLocks noChangeArrowheads="1"/>
          </p:cNvSpPr>
          <p:nvPr/>
        </p:nvSpPr>
        <p:spPr bwMode="auto">
          <a:xfrm>
            <a:off x="5525659"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60" name="Isosceles Triangle 59"/>
          <p:cNvSpPr>
            <a:spLocks noChangeArrowheads="1"/>
          </p:cNvSpPr>
          <p:nvPr/>
        </p:nvSpPr>
        <p:spPr bwMode="auto">
          <a:xfrm>
            <a:off x="6298112"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64" name="Isosceles Triangle 63"/>
          <p:cNvSpPr>
            <a:spLocks noChangeArrowheads="1"/>
          </p:cNvSpPr>
          <p:nvPr/>
        </p:nvSpPr>
        <p:spPr bwMode="auto">
          <a:xfrm>
            <a:off x="7070562" y="6330735"/>
            <a:ext cx="210176" cy="145579"/>
          </a:xfrm>
          <a:prstGeom prst="triangle">
            <a:avLst>
              <a:gd name="adj" fmla="val 50000"/>
            </a:avLst>
          </a:prstGeom>
          <a:solidFill>
            <a:schemeClr val="tx1"/>
          </a:solidFill>
          <a:ln w="19050" algn="ctr">
            <a:noFill/>
            <a:round/>
            <a:headEnd/>
            <a:tailEnd/>
          </a:ln>
        </p:spPr>
        <p:txBody>
          <a:bodyPr lIns="42570" tIns="42570" rIns="42570" bIns="42570" anchor="ctr"/>
          <a:lstStyle/>
          <a:p>
            <a:endParaRPr lang="en-US" sz="1400" dirty="0"/>
          </a:p>
        </p:txBody>
      </p:sp>
      <p:sp>
        <p:nvSpPr>
          <p:cNvPr id="65" name="TextBox 59"/>
          <p:cNvSpPr txBox="1">
            <a:spLocks noChangeArrowheads="1"/>
          </p:cNvSpPr>
          <p:nvPr/>
        </p:nvSpPr>
        <p:spPr bwMode="auto">
          <a:xfrm>
            <a:off x="2716259" y="6759976"/>
            <a:ext cx="1780386" cy="301415"/>
          </a:xfrm>
          <a:prstGeom prst="rect">
            <a:avLst/>
          </a:prstGeom>
          <a:noFill/>
          <a:ln w="9525" algn="ctr">
            <a:noFill/>
            <a:miter lim="800000"/>
            <a:headEnd/>
            <a:tailEnd/>
          </a:ln>
          <a:effectLst/>
        </p:spPr>
        <p:txBody>
          <a:bodyPr wrap="square" lIns="42570" tIns="42570" rIns="42570" bIns="42570">
            <a:spAutoFit/>
          </a:bodyPr>
          <a:lstStyle/>
          <a:p>
            <a:pPr algn="ctr" defTabSz="980295">
              <a:spcBef>
                <a:spcPct val="10000"/>
              </a:spcBef>
              <a:buClr>
                <a:schemeClr val="tx1"/>
              </a:buClr>
            </a:pPr>
            <a:r>
              <a:rPr lang="en-US" sz="1400" dirty="0" smtClean="0"/>
              <a:t>Client check-ins</a:t>
            </a:r>
          </a:p>
        </p:txBody>
      </p:sp>
    </p:spTree>
    <p:extLst>
      <p:ext uri="{BB962C8B-B14F-4D97-AF65-F5344CB8AC3E}">
        <p14:creationId xmlns:p14="http://schemas.microsoft.com/office/powerpoint/2010/main" val="399705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500"/>
                                        <p:tgtEl>
                                          <p:spTgt spid="6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fade">
                                      <p:cBhvr>
                                        <p:cTn id="97" dur="500"/>
                                        <p:tgtEl>
                                          <p:spTgt spid="1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500"/>
                                        <p:tgtEl>
                                          <p:spTgt spid="5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500"/>
                                        <p:tgtEl>
                                          <p:spTgt spid="6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fade">
                                      <p:cBhvr>
                                        <p:cTn id="124" dur="500"/>
                                        <p:tgtEl>
                                          <p:spTgt spid="8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fade">
                                      <p:cBhvr>
                                        <p:cTn id="127" dur="500"/>
                                        <p:tgtEl>
                                          <p:spTgt spid="7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7"/>
                                        </p:tgtEl>
                                        <p:attrNameLst>
                                          <p:attrName>style.visibility</p:attrName>
                                        </p:attrNameLst>
                                      </p:cBhvr>
                                      <p:to>
                                        <p:strVal val="visible"/>
                                      </p:to>
                                    </p:set>
                                    <p:animEffect transition="in" filter="fade">
                                      <p:cBhvr>
                                        <p:cTn id="130" dur="500"/>
                                        <p:tgtEl>
                                          <p:spTgt spid="7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fade">
                                      <p:cBhvr>
                                        <p:cTn id="135" dur="500"/>
                                        <p:tgtEl>
                                          <p:spTgt spid="5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fade">
                                      <p:cBhvr>
                                        <p:cTn id="13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26" grpId="0" animBg="1"/>
      <p:bldP spid="27" grpId="0" animBg="1"/>
      <p:bldP spid="28" grpId="0" animBg="1"/>
      <p:bldP spid="29" grpId="0" animBg="1"/>
      <p:bldP spid="30" grpId="0" animBg="1"/>
      <p:bldP spid="31" grpId="0" animBg="1"/>
      <p:bldP spid="32" grpId="0" animBg="1"/>
      <p:bldP spid="33" grpId="0" animBg="1"/>
      <p:bldP spid="42" grpId="0" animBg="1"/>
      <p:bldP spid="46" grpId="0" animBg="1"/>
      <p:bldP spid="93" grpId="0"/>
      <p:bldP spid="94" grpId="0" animBg="1"/>
      <p:bldP spid="62" grpId="0" animBg="1"/>
      <p:bldP spid="127" grpId="0" animBg="1"/>
      <p:bldP spid="54" grpId="0" animBg="1"/>
      <p:bldP spid="58" grpId="0" animBg="1"/>
      <p:bldP spid="61" grpId="0" animBg="1"/>
      <p:bldP spid="55" grpId="0" animBg="1"/>
      <p:bldP spid="84" grpId="0" animBg="1"/>
      <p:bldP spid="57" grpId="0" animBg="1"/>
      <p:bldP spid="63" grpId="0" animBg="1"/>
      <p:bldP spid="85" grpId="0" animBg="1"/>
      <p:bldP spid="71" grpId="0" animBg="1"/>
      <p:bldP spid="77" grpId="0" animBg="1"/>
      <p:bldP spid="53" grpId="0" animBg="1"/>
      <p:bldP spid="87" grpId="0" animBg="1"/>
      <p:bldP spid="88" grpId="0"/>
      <p:bldP spid="89" grpId="0" animBg="1"/>
      <p:bldP spid="50" grpId="0" animBg="1"/>
      <p:bldP spid="51" grpId="0" animBg="1"/>
      <p:bldP spid="52" grpId="0" animBg="1"/>
      <p:bldP spid="56" grpId="0" animBg="1"/>
      <p:bldP spid="59" grpId="0" animBg="1"/>
      <p:bldP spid="60" grpId="0" animBg="1"/>
      <p:bldP spid="64"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Agenda</a:t>
            </a:r>
            <a:endParaRPr lang="en-US" sz="2400" dirty="0"/>
          </a:p>
        </p:txBody>
      </p:sp>
      <p:sp>
        <p:nvSpPr>
          <p:cNvPr id="25" name="Source"/>
          <p:cNvSpPr>
            <a:spLocks noGrp="1"/>
          </p:cNvSpPr>
          <p:nvPr/>
        </p:nvSpPr>
        <p:spPr bwMode="auto">
          <a:xfrm>
            <a:off x="1678415" y="2493445"/>
            <a:ext cx="6372959" cy="2248950"/>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273050" indent="-273050" algn="l" defTabSz="981075" rtl="0" eaLnBrk="0" fontAlgn="base" hangingPunct="0">
              <a:spcBef>
                <a:spcPts val="1152"/>
              </a:spcBef>
              <a:spcAft>
                <a:spcPct val="0"/>
              </a:spcAft>
              <a:buClr>
                <a:schemeClr val="tx1"/>
              </a:buClr>
              <a:buFont typeface="Verdana" pitchFamily="34" charset="0"/>
              <a:buChar char="•"/>
              <a:defRPr sz="2400">
                <a:solidFill>
                  <a:schemeClr val="tx1"/>
                </a:solidFill>
                <a:latin typeface="+mn-lt"/>
                <a:ea typeface="+mn-ea"/>
                <a:cs typeface="+mn-cs"/>
              </a:defRPr>
            </a:lvl1pPr>
            <a:lvl2pPr marL="574675" indent="-119063" algn="l" defTabSz="981075" rtl="0" eaLnBrk="0" fontAlgn="base" hangingPunct="0">
              <a:spcBef>
                <a:spcPct val="20000"/>
              </a:spcBef>
              <a:spcAft>
                <a:spcPct val="0"/>
              </a:spcAft>
              <a:buClr>
                <a:schemeClr val="tx1"/>
              </a:buClr>
              <a:buChar char="-"/>
              <a:defRPr sz="2000">
                <a:solidFill>
                  <a:schemeClr val="tx1"/>
                </a:solidFill>
                <a:latin typeface="+mn-lt"/>
              </a:defRPr>
            </a:lvl2pPr>
            <a:lvl3pPr marL="1052513" indent="-287338"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449388" indent="-206375"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2000" dirty="0" smtClean="0"/>
              <a:t>Context on working in the social sector</a:t>
            </a:r>
          </a:p>
          <a:p>
            <a:pPr lvl="0"/>
            <a:endParaRPr lang="en-US" sz="2000" dirty="0"/>
          </a:p>
          <a:p>
            <a:pPr lvl="0"/>
            <a:r>
              <a:rPr lang="en-US" sz="2000" dirty="0" smtClean="0"/>
              <a:t>Case study: Union Settlement Association</a:t>
            </a:r>
          </a:p>
          <a:p>
            <a:pPr lvl="0"/>
            <a:endParaRPr lang="en-US" sz="2000" dirty="0"/>
          </a:p>
          <a:p>
            <a:pPr lvl="0"/>
            <a:r>
              <a:rPr lang="en-US" sz="2000" dirty="0" smtClean="0"/>
              <a:t>Q&amp;A</a:t>
            </a:r>
            <a:endParaRPr lang="en-US" sz="1800" dirty="0" smtClean="0"/>
          </a:p>
        </p:txBody>
      </p:sp>
      <p:sp>
        <p:nvSpPr>
          <p:cNvPr id="26" name="Rectangle 25"/>
          <p:cNvSpPr/>
          <p:nvPr/>
        </p:nvSpPr>
        <p:spPr>
          <a:xfrm>
            <a:off x="1507279" y="2370613"/>
            <a:ext cx="6715231" cy="6628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err="1" smtClean="0">
              <a:solidFill>
                <a:schemeClr val="tx2"/>
              </a:solidFill>
            </a:endParaRPr>
          </a:p>
        </p:txBody>
      </p:sp>
    </p:spTree>
    <p:extLst>
      <p:ext uri="{BB962C8B-B14F-4D97-AF65-F5344CB8AC3E}">
        <p14:creationId xmlns:p14="http://schemas.microsoft.com/office/powerpoint/2010/main" val="1865396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The team then had to assess the results of their analysis, and collaborate to reach a strategic decision</a:t>
            </a:r>
            <a:endParaRPr lang="en-US" sz="2400" dirty="0"/>
          </a:p>
        </p:txBody>
      </p:sp>
      <p:sp>
        <p:nvSpPr>
          <p:cNvPr id="15" name="Rectangle 11"/>
          <p:cNvSpPr>
            <a:spLocks noChangeArrowheads="1"/>
          </p:cNvSpPr>
          <p:nvPr/>
        </p:nvSpPr>
        <p:spPr bwMode="gray">
          <a:xfrm>
            <a:off x="221235" y="1437919"/>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A mixed </a:t>
            </a:r>
            <a:r>
              <a:rPr lang="en-US" sz="1600" dirty="0" smtClean="0">
                <a:solidFill>
                  <a:srgbClr val="FFFFFF"/>
                </a:solidFill>
              </a:rPr>
              <a:t>free/fee-based </a:t>
            </a:r>
            <a:r>
              <a:rPr lang="en-US" sz="1600" dirty="0">
                <a:solidFill>
                  <a:srgbClr val="FFFFFF"/>
                </a:solidFill>
              </a:rPr>
              <a:t>model is financially sustainable</a:t>
            </a:r>
          </a:p>
        </p:txBody>
      </p:sp>
      <p:sp>
        <p:nvSpPr>
          <p:cNvPr id="16" name="Rectangle 12"/>
          <p:cNvSpPr>
            <a:spLocks noChangeArrowheads="1"/>
          </p:cNvSpPr>
          <p:nvPr/>
        </p:nvSpPr>
        <p:spPr bwMode="gray">
          <a:xfrm>
            <a:off x="2590715" y="1437919"/>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A mixed free/fee-based model </a:t>
            </a:r>
            <a:r>
              <a:rPr lang="en-US" sz="1600" dirty="0" smtClean="0">
                <a:solidFill>
                  <a:srgbClr val="FFFFFF"/>
                </a:solidFill>
              </a:rPr>
              <a:t>would </a:t>
            </a:r>
            <a:r>
              <a:rPr lang="en-US" sz="1600" dirty="0">
                <a:solidFill>
                  <a:srgbClr val="FFFFFF"/>
                </a:solidFill>
              </a:rPr>
              <a:t>enable </a:t>
            </a:r>
            <a:r>
              <a:rPr lang="en-US" sz="1600" dirty="0" smtClean="0">
                <a:solidFill>
                  <a:srgbClr val="FFFFFF"/>
                </a:solidFill>
              </a:rPr>
              <a:t>U.S. to </a:t>
            </a:r>
            <a:r>
              <a:rPr lang="en-US" sz="1600" dirty="0">
                <a:solidFill>
                  <a:srgbClr val="FFFFFF"/>
                </a:solidFill>
              </a:rPr>
              <a:t>serve </a:t>
            </a:r>
            <a:r>
              <a:rPr lang="en-US" sz="1600" dirty="0" smtClean="0">
                <a:solidFill>
                  <a:srgbClr val="FFFFFF"/>
                </a:solidFill>
              </a:rPr>
              <a:t>its East </a:t>
            </a:r>
            <a:r>
              <a:rPr lang="en-US" sz="1600" dirty="0">
                <a:solidFill>
                  <a:srgbClr val="FFFFFF"/>
                </a:solidFill>
              </a:rPr>
              <a:t>Harlem </a:t>
            </a:r>
            <a:r>
              <a:rPr lang="en-US" sz="1600" dirty="0" smtClean="0">
                <a:solidFill>
                  <a:srgbClr val="FFFFFF"/>
                </a:solidFill>
              </a:rPr>
              <a:t>community</a:t>
            </a:r>
            <a:endParaRPr lang="en-US" sz="1600" dirty="0">
              <a:solidFill>
                <a:srgbClr val="FFFFFF"/>
              </a:solidFill>
            </a:endParaRPr>
          </a:p>
        </p:txBody>
      </p:sp>
      <p:sp>
        <p:nvSpPr>
          <p:cNvPr id="19" name="Rectangle 12"/>
          <p:cNvSpPr>
            <a:spLocks noChangeArrowheads="1"/>
          </p:cNvSpPr>
          <p:nvPr/>
        </p:nvSpPr>
        <p:spPr bwMode="gray">
          <a:xfrm>
            <a:off x="7329675" y="1437919"/>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a:solidFill>
                  <a:srgbClr val="FFFFFF"/>
                </a:solidFill>
              </a:rPr>
              <a:t>Union Settlement </a:t>
            </a:r>
            <a:r>
              <a:rPr lang="en-US" sz="1600" dirty="0" smtClean="0">
                <a:solidFill>
                  <a:srgbClr val="FFFFFF"/>
                </a:solidFill>
              </a:rPr>
              <a:t>has – or </a:t>
            </a:r>
            <a:r>
              <a:rPr lang="en-US" sz="1600" dirty="0">
                <a:solidFill>
                  <a:srgbClr val="FFFFFF"/>
                </a:solidFill>
              </a:rPr>
              <a:t>can </a:t>
            </a:r>
            <a:r>
              <a:rPr lang="en-US" sz="1600" dirty="0" smtClean="0">
                <a:solidFill>
                  <a:srgbClr val="FFFFFF"/>
                </a:solidFill>
              </a:rPr>
              <a:t>build – the </a:t>
            </a:r>
            <a:r>
              <a:rPr lang="en-US" sz="1600" dirty="0">
                <a:solidFill>
                  <a:srgbClr val="FFFFFF"/>
                </a:solidFill>
              </a:rPr>
              <a:t>capabilities to launch a mixed model</a:t>
            </a:r>
          </a:p>
        </p:txBody>
      </p:sp>
      <p:sp>
        <p:nvSpPr>
          <p:cNvPr id="20" name="Rectangle 12"/>
          <p:cNvSpPr>
            <a:spLocks noChangeArrowheads="1"/>
          </p:cNvSpPr>
          <p:nvPr/>
        </p:nvSpPr>
        <p:spPr bwMode="gray">
          <a:xfrm>
            <a:off x="4960195" y="1437919"/>
            <a:ext cx="2178980" cy="1371578"/>
          </a:xfrm>
          <a:prstGeom prst="rect">
            <a:avLst/>
          </a:prstGeom>
          <a:solidFill>
            <a:srgbClr val="006393"/>
          </a:solidFill>
          <a:ln w="12700">
            <a:noFill/>
            <a:miter lim="800000"/>
            <a:headEnd/>
            <a:tailEnd/>
          </a:ln>
          <a:effectLst/>
        </p:spPr>
        <p:txBody>
          <a:bodyPr vert="horz" wrap="square" lIns="44016" tIns="44016" rIns="44016" bIns="44016" anchor="ctr" anchorCtr="0"/>
          <a:lstStyle/>
          <a:p>
            <a:pPr algn="ctr" defTabSz="881063"/>
            <a:r>
              <a:rPr lang="en-US" sz="1600" dirty="0" smtClean="0">
                <a:solidFill>
                  <a:srgbClr val="FFFFFF"/>
                </a:solidFill>
              </a:rPr>
              <a:t>U.S. can </a:t>
            </a:r>
            <a:r>
              <a:rPr lang="en-US" sz="1600" dirty="0">
                <a:solidFill>
                  <a:srgbClr val="FFFFFF"/>
                </a:solidFill>
              </a:rPr>
              <a:t>offer a value proposition that differentiates it from its competitors</a:t>
            </a:r>
          </a:p>
        </p:txBody>
      </p:sp>
      <p:sp>
        <p:nvSpPr>
          <p:cNvPr id="26" name="Source"/>
          <p:cNvSpPr>
            <a:spLocks noGrp="1"/>
          </p:cNvSpPr>
          <p:nvPr/>
        </p:nvSpPr>
        <p:spPr bwMode="auto">
          <a:xfrm>
            <a:off x="7329675" y="2837445"/>
            <a:ext cx="2178980" cy="4231031"/>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pPr>
            <a:r>
              <a:rPr lang="en-US" dirty="0" smtClean="0">
                <a:solidFill>
                  <a:srgbClr val="000000"/>
                </a:solidFill>
                <a:latin typeface="+mn-lt"/>
              </a:rPr>
              <a:t>Similar initiatives at U.S. and other nonprofits have been successfully tested and refined through pilot tests</a:t>
            </a:r>
          </a:p>
          <a:p>
            <a:pPr>
              <a:buClr>
                <a:srgbClr val="000000"/>
              </a:buClr>
            </a:pPr>
            <a:r>
              <a:rPr lang="en-US" dirty="0" smtClean="0">
                <a:solidFill>
                  <a:srgbClr val="000000"/>
                </a:solidFill>
                <a:latin typeface="+mn-lt"/>
              </a:rPr>
              <a:t>Other U.S. initiatives have benefitted from work on marketing, communication, and training before launch</a:t>
            </a:r>
          </a:p>
          <a:p>
            <a:pPr>
              <a:buClr>
                <a:srgbClr val="000000"/>
              </a:buClr>
            </a:pPr>
            <a:r>
              <a:rPr lang="en-US" dirty="0" smtClean="0">
                <a:solidFill>
                  <a:srgbClr val="000000"/>
                </a:solidFill>
                <a:latin typeface="+mn-lt"/>
              </a:rPr>
              <a:t>Leadership and staff have bandwidth to prepare for launch</a:t>
            </a:r>
          </a:p>
          <a:p>
            <a:pPr>
              <a:buClr>
                <a:srgbClr val="000000"/>
              </a:buClr>
            </a:pPr>
            <a:r>
              <a:rPr lang="en-US" dirty="0" smtClean="0">
                <a:solidFill>
                  <a:srgbClr val="000000"/>
                </a:solidFill>
                <a:latin typeface="+mn-lt"/>
              </a:rPr>
              <a:t>U.S. has </a:t>
            </a:r>
            <a:r>
              <a:rPr lang="en-US" dirty="0">
                <a:solidFill>
                  <a:srgbClr val="000000"/>
                </a:solidFill>
                <a:latin typeface="+mn-lt"/>
              </a:rPr>
              <a:t>a</a:t>
            </a:r>
            <a:r>
              <a:rPr lang="en-US" dirty="0" smtClean="0">
                <a:solidFill>
                  <a:srgbClr val="000000"/>
                </a:solidFill>
                <a:latin typeface="+mn-lt"/>
              </a:rPr>
              <a:t>dequate capacity to provide more classes</a:t>
            </a:r>
            <a:endParaRPr lang="en-US" dirty="0">
              <a:solidFill>
                <a:srgbClr val="000000"/>
              </a:solidFill>
              <a:latin typeface="+mn-lt"/>
            </a:endParaRPr>
          </a:p>
        </p:txBody>
      </p:sp>
      <p:sp>
        <p:nvSpPr>
          <p:cNvPr id="27" name="Source"/>
          <p:cNvSpPr>
            <a:spLocks noGrp="1"/>
          </p:cNvSpPr>
          <p:nvPr/>
        </p:nvSpPr>
        <p:spPr bwMode="auto">
          <a:xfrm>
            <a:off x="4960195" y="2837445"/>
            <a:ext cx="2178980" cy="4317209"/>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pPr>
            <a:r>
              <a:rPr lang="en-US" dirty="0" smtClean="0">
                <a:solidFill>
                  <a:srgbClr val="000000"/>
                </a:solidFill>
                <a:latin typeface="+mn-lt"/>
              </a:rPr>
              <a:t>Most competitor classes </a:t>
            </a:r>
            <a:r>
              <a:rPr lang="en-US" dirty="0">
                <a:solidFill>
                  <a:srgbClr val="000000"/>
                </a:solidFill>
                <a:latin typeface="+mn-lt"/>
              </a:rPr>
              <a:t>are located outside of </a:t>
            </a:r>
            <a:r>
              <a:rPr lang="en-US" dirty="0" smtClean="0">
                <a:solidFill>
                  <a:srgbClr val="000000"/>
                </a:solidFill>
                <a:latin typeface="+mn-lt"/>
              </a:rPr>
              <a:t>E. </a:t>
            </a:r>
            <a:r>
              <a:rPr lang="en-US" dirty="0">
                <a:solidFill>
                  <a:srgbClr val="000000"/>
                </a:solidFill>
                <a:latin typeface="+mn-lt"/>
              </a:rPr>
              <a:t>Harlem</a:t>
            </a:r>
          </a:p>
          <a:p>
            <a:pPr>
              <a:buClr>
                <a:srgbClr val="000000"/>
              </a:buClr>
            </a:pPr>
            <a:r>
              <a:rPr lang="en-US" dirty="0">
                <a:solidFill>
                  <a:srgbClr val="000000"/>
                </a:solidFill>
                <a:latin typeface="+mn-lt"/>
              </a:rPr>
              <a:t>Many schools require proof of </a:t>
            </a:r>
            <a:r>
              <a:rPr lang="en-US" dirty="0" smtClean="0">
                <a:solidFill>
                  <a:srgbClr val="000000"/>
                </a:solidFill>
                <a:latin typeface="+mn-lt"/>
              </a:rPr>
              <a:t>ID, which U.S. does not</a:t>
            </a:r>
          </a:p>
          <a:p>
            <a:pPr>
              <a:buClr>
                <a:srgbClr val="000000"/>
              </a:buClr>
            </a:pPr>
            <a:r>
              <a:rPr lang="en-US" dirty="0" smtClean="0">
                <a:solidFill>
                  <a:srgbClr val="000000"/>
                </a:solidFill>
                <a:latin typeface="+mn-lt"/>
              </a:rPr>
              <a:t>70</a:t>
            </a:r>
            <a:r>
              <a:rPr lang="en-US" dirty="0">
                <a:solidFill>
                  <a:srgbClr val="000000"/>
                </a:solidFill>
                <a:latin typeface="+mn-lt"/>
              </a:rPr>
              <a:t>% </a:t>
            </a:r>
            <a:r>
              <a:rPr lang="en-US" dirty="0" smtClean="0">
                <a:solidFill>
                  <a:srgbClr val="000000"/>
                </a:solidFill>
                <a:latin typeface="+mn-lt"/>
              </a:rPr>
              <a:t>of students said they would </a:t>
            </a:r>
            <a:r>
              <a:rPr lang="en-US" dirty="0">
                <a:solidFill>
                  <a:srgbClr val="000000"/>
                </a:solidFill>
                <a:latin typeface="+mn-lt"/>
              </a:rPr>
              <a:t>not travel </a:t>
            </a:r>
            <a:r>
              <a:rPr lang="en-US" dirty="0" smtClean="0">
                <a:solidFill>
                  <a:srgbClr val="000000"/>
                </a:solidFill>
                <a:latin typeface="+mn-lt"/>
              </a:rPr>
              <a:t>&gt;30 minutes </a:t>
            </a:r>
            <a:r>
              <a:rPr lang="en-US" dirty="0">
                <a:solidFill>
                  <a:srgbClr val="000000"/>
                </a:solidFill>
                <a:latin typeface="+mn-lt"/>
              </a:rPr>
              <a:t>to attend a class</a:t>
            </a:r>
          </a:p>
          <a:p>
            <a:pPr>
              <a:buClr>
                <a:srgbClr val="000000"/>
              </a:buClr>
            </a:pPr>
            <a:r>
              <a:rPr lang="en-US" dirty="0" smtClean="0">
                <a:solidFill>
                  <a:srgbClr val="000000"/>
                </a:solidFill>
                <a:latin typeface="+mn-lt"/>
              </a:rPr>
              <a:t>U.S. would need to charge $180 to break even, </a:t>
            </a:r>
            <a:r>
              <a:rPr lang="en-US" dirty="0">
                <a:solidFill>
                  <a:srgbClr val="000000"/>
                </a:solidFill>
                <a:latin typeface="+mn-lt"/>
              </a:rPr>
              <a:t>lower than </a:t>
            </a:r>
            <a:r>
              <a:rPr lang="en-US" dirty="0" smtClean="0">
                <a:solidFill>
                  <a:srgbClr val="000000"/>
                </a:solidFill>
                <a:latin typeface="+mn-lt"/>
              </a:rPr>
              <a:t>many comps.</a:t>
            </a:r>
          </a:p>
          <a:p>
            <a:pPr>
              <a:buClr>
                <a:srgbClr val="000000"/>
              </a:buClr>
            </a:pPr>
            <a:r>
              <a:rPr lang="en-US" dirty="0" smtClean="0">
                <a:solidFill>
                  <a:srgbClr val="000000"/>
                </a:solidFill>
                <a:latin typeface="+mn-lt"/>
              </a:rPr>
              <a:t>Some competitors provide free GED classes, but very few provide free ESL</a:t>
            </a:r>
            <a:endParaRPr lang="en-US" dirty="0">
              <a:solidFill>
                <a:srgbClr val="000000"/>
              </a:solidFill>
              <a:latin typeface="+mn-lt"/>
            </a:endParaRPr>
          </a:p>
        </p:txBody>
      </p:sp>
      <p:sp>
        <p:nvSpPr>
          <p:cNvPr id="28" name="Source"/>
          <p:cNvSpPr>
            <a:spLocks noGrp="1"/>
          </p:cNvSpPr>
          <p:nvPr/>
        </p:nvSpPr>
        <p:spPr bwMode="auto">
          <a:xfrm>
            <a:off x="2590715" y="2837445"/>
            <a:ext cx="2178980" cy="4317209"/>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pPr>
            <a:r>
              <a:rPr lang="en-US" dirty="0">
                <a:solidFill>
                  <a:srgbClr val="000000"/>
                </a:solidFill>
                <a:latin typeface="+mn-lt"/>
              </a:rPr>
              <a:t>40% of </a:t>
            </a:r>
            <a:r>
              <a:rPr lang="en-US" dirty="0" smtClean="0">
                <a:solidFill>
                  <a:srgbClr val="000000"/>
                </a:solidFill>
                <a:latin typeface="+mn-lt"/>
              </a:rPr>
              <a:t>East </a:t>
            </a:r>
            <a:r>
              <a:rPr lang="en-US" dirty="0">
                <a:solidFill>
                  <a:srgbClr val="000000"/>
                </a:solidFill>
                <a:latin typeface="+mn-lt"/>
              </a:rPr>
              <a:t>Harlem residents lack high school diploma or </a:t>
            </a:r>
            <a:r>
              <a:rPr lang="en-US" dirty="0" smtClean="0">
                <a:solidFill>
                  <a:srgbClr val="000000"/>
                </a:solidFill>
                <a:latin typeface="+mn-lt"/>
              </a:rPr>
              <a:t>GED</a:t>
            </a:r>
          </a:p>
          <a:p>
            <a:pPr>
              <a:buClr>
                <a:srgbClr val="000000"/>
              </a:buClr>
            </a:pPr>
            <a:r>
              <a:rPr lang="en-US" dirty="0" smtClean="0">
                <a:solidFill>
                  <a:srgbClr val="000000"/>
                </a:solidFill>
                <a:latin typeface="+mn-lt"/>
              </a:rPr>
              <a:t>Funded </a:t>
            </a:r>
            <a:r>
              <a:rPr lang="en-US" dirty="0">
                <a:solidFill>
                  <a:srgbClr val="000000"/>
                </a:solidFill>
                <a:latin typeface="+mn-lt"/>
              </a:rPr>
              <a:t>ESL classes are available for only 3% of NYC adults lacking English proficiency </a:t>
            </a:r>
            <a:endParaRPr lang="en-US" dirty="0" smtClean="0">
              <a:solidFill>
                <a:srgbClr val="000000"/>
              </a:solidFill>
              <a:latin typeface="+mn-lt"/>
            </a:endParaRPr>
          </a:p>
          <a:p>
            <a:pPr>
              <a:buClr>
                <a:srgbClr val="000000"/>
              </a:buClr>
            </a:pPr>
            <a:r>
              <a:rPr lang="en-US" dirty="0">
                <a:solidFill>
                  <a:srgbClr val="000000"/>
                </a:solidFill>
                <a:latin typeface="+mn-lt"/>
              </a:rPr>
              <a:t>80% of </a:t>
            </a:r>
            <a:r>
              <a:rPr lang="en-US" dirty="0" smtClean="0">
                <a:solidFill>
                  <a:srgbClr val="000000"/>
                </a:solidFill>
                <a:latin typeface="+mn-lt"/>
              </a:rPr>
              <a:t>previous U.S</a:t>
            </a:r>
            <a:r>
              <a:rPr lang="en-US" dirty="0">
                <a:solidFill>
                  <a:srgbClr val="000000"/>
                </a:solidFill>
                <a:latin typeface="+mn-lt"/>
              </a:rPr>
              <a:t>. students were not native English </a:t>
            </a:r>
            <a:r>
              <a:rPr lang="en-US" dirty="0" smtClean="0">
                <a:solidFill>
                  <a:srgbClr val="000000"/>
                </a:solidFill>
                <a:latin typeface="+mn-lt"/>
              </a:rPr>
              <a:t>speakers</a:t>
            </a:r>
          </a:p>
          <a:p>
            <a:pPr>
              <a:buClr>
                <a:srgbClr val="000000"/>
              </a:buClr>
            </a:pPr>
            <a:r>
              <a:rPr lang="en-US" dirty="0">
                <a:solidFill>
                  <a:srgbClr val="000000"/>
                </a:solidFill>
                <a:latin typeface="+mn-lt"/>
              </a:rPr>
              <a:t>Fall 2011 waitlist shows hundreds of potential students for ESL </a:t>
            </a:r>
            <a:r>
              <a:rPr lang="en-US" dirty="0" smtClean="0">
                <a:solidFill>
                  <a:srgbClr val="000000"/>
                </a:solidFill>
                <a:latin typeface="+mn-lt"/>
              </a:rPr>
              <a:t>classes</a:t>
            </a:r>
          </a:p>
          <a:p>
            <a:pPr>
              <a:buClr>
                <a:srgbClr val="000000"/>
              </a:buClr>
            </a:pPr>
            <a:endParaRPr lang="en-US" dirty="0" smtClean="0">
              <a:solidFill>
                <a:srgbClr val="000000"/>
              </a:solidFill>
              <a:latin typeface="+mn-lt"/>
            </a:endParaRPr>
          </a:p>
        </p:txBody>
      </p:sp>
      <p:sp>
        <p:nvSpPr>
          <p:cNvPr id="30" name="Source"/>
          <p:cNvSpPr>
            <a:spLocks noGrp="1"/>
          </p:cNvSpPr>
          <p:nvPr/>
        </p:nvSpPr>
        <p:spPr bwMode="auto">
          <a:xfrm>
            <a:off x="221235" y="2837445"/>
            <a:ext cx="2178980" cy="3498523"/>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pPr>
            <a:r>
              <a:rPr lang="en-US" dirty="0">
                <a:solidFill>
                  <a:srgbClr val="000000"/>
                </a:solidFill>
                <a:latin typeface="+mn-lt"/>
              </a:rPr>
              <a:t>U.S. has potential to break even by adjusting number of class hours to 66, which is in line with key competitors</a:t>
            </a:r>
          </a:p>
          <a:p>
            <a:pPr>
              <a:buClr>
                <a:srgbClr val="000000"/>
              </a:buClr>
            </a:pPr>
            <a:r>
              <a:rPr lang="en-US" dirty="0" smtClean="0">
                <a:solidFill>
                  <a:srgbClr val="000000"/>
                </a:solidFill>
                <a:latin typeface="+mn-lt"/>
              </a:rPr>
              <a:t>Many </a:t>
            </a:r>
            <a:r>
              <a:rPr lang="en-US" dirty="0">
                <a:solidFill>
                  <a:srgbClr val="000000"/>
                </a:solidFill>
                <a:latin typeface="+mn-lt"/>
              </a:rPr>
              <a:t>students understand U.S.’s funding constraints, and would be willing to pay for </a:t>
            </a:r>
            <a:r>
              <a:rPr lang="en-US" dirty="0" smtClean="0">
                <a:solidFill>
                  <a:srgbClr val="000000"/>
                </a:solidFill>
                <a:latin typeface="+mn-lt"/>
              </a:rPr>
              <a:t>classes</a:t>
            </a:r>
          </a:p>
          <a:p>
            <a:pPr>
              <a:buClr>
                <a:srgbClr val="000000"/>
              </a:buClr>
            </a:pPr>
            <a:r>
              <a:rPr lang="en-US" dirty="0" smtClean="0">
                <a:solidFill>
                  <a:srgbClr val="000000"/>
                </a:solidFill>
                <a:latin typeface="+mn-lt"/>
              </a:rPr>
              <a:t>U.S. has resources and instructor capacity to expand its number of classes</a:t>
            </a:r>
            <a:endParaRPr lang="en-US" dirty="0">
              <a:solidFill>
                <a:srgbClr val="000000"/>
              </a:solidFill>
              <a:latin typeface="+mn-lt"/>
            </a:endParaRPr>
          </a:p>
        </p:txBody>
      </p:sp>
      <p:grpSp>
        <p:nvGrpSpPr>
          <p:cNvPr id="12" name="Source"/>
          <p:cNvGrpSpPr/>
          <p:nvPr/>
        </p:nvGrpSpPr>
        <p:grpSpPr>
          <a:xfrm>
            <a:off x="8010475" y="691445"/>
            <a:ext cx="1635916" cy="301818"/>
            <a:chOff x="7704181" y="1271191"/>
            <a:chExt cx="1635916" cy="301625"/>
          </a:xfrm>
        </p:grpSpPr>
        <p:sp>
          <p:nvSpPr>
            <p:cNvPr id="13" name="Line 18"/>
            <p:cNvSpPr>
              <a:spLocks noChangeShapeType="1"/>
            </p:cNvSpPr>
            <p:nvPr/>
          </p:nvSpPr>
          <p:spPr bwMode="auto">
            <a:xfrm>
              <a:off x="7742139" y="154973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sp>
          <p:nvSpPr>
            <p:cNvPr id="14" name="Rectangle 13"/>
            <p:cNvSpPr>
              <a:spLocks noChangeArrowheads="1"/>
            </p:cNvSpPr>
            <p:nvPr/>
          </p:nvSpPr>
          <p:spPr bwMode="auto">
            <a:xfrm>
              <a:off x="7704181" y="1271191"/>
              <a:ext cx="1635916" cy="301625"/>
            </a:xfrm>
            <a:prstGeom prst="rect">
              <a:avLst/>
            </a:prstGeom>
            <a:noFill/>
            <a:ln w="9525">
              <a:noFill/>
              <a:miter lim="800000"/>
              <a:headEnd/>
              <a:tailEnd/>
            </a:ln>
            <a:effectLst/>
          </p:spPr>
          <p:txBody>
            <a:bodyPr lIns="0" tIns="0" rIns="0" bIns="0" anchor="ct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defTabSz="881063">
                <a:spcBef>
                  <a:spcPct val="50000"/>
                </a:spcBef>
              </a:pPr>
              <a:r>
                <a:rPr lang="en-US" sz="1400" b="1" dirty="0" smtClean="0">
                  <a:solidFill>
                    <a:schemeClr val="tx1"/>
                  </a:solidFill>
                  <a:latin typeface="+mn-lt"/>
                </a:rPr>
                <a:t>HANDOUT #4</a:t>
              </a:r>
              <a:endParaRPr lang="en-US" sz="1400" b="1" dirty="0">
                <a:solidFill>
                  <a:schemeClr val="tx1"/>
                </a:solidFill>
                <a:latin typeface="+mn-lt"/>
              </a:endParaRPr>
            </a:p>
          </p:txBody>
        </p:sp>
        <p:sp>
          <p:nvSpPr>
            <p:cNvPr id="17" name="Line 19"/>
            <p:cNvSpPr>
              <a:spLocks noChangeShapeType="1"/>
            </p:cNvSpPr>
            <p:nvPr/>
          </p:nvSpPr>
          <p:spPr bwMode="auto">
            <a:xfrm>
              <a:off x="7742139" y="1289384"/>
              <a:ext cx="1559024" cy="0"/>
            </a:xfrm>
            <a:prstGeom prst="line">
              <a:avLst/>
            </a:prstGeom>
            <a:noFill/>
            <a:ln w="38100" cmpd="dbl">
              <a:solidFill>
                <a:schemeClr val="tx1"/>
              </a:solidFill>
              <a:round/>
              <a:headEnd type="none" w="sm" len="sm"/>
              <a:tailEnd type="none" w="sm" len="sm"/>
            </a:ln>
            <a:effectLst/>
          </p:spPr>
          <p:txBody>
            <a:bodyPr wrap="square" lIns="88630" tIns="44316" rIns="88630" bIns="44316">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endParaRPr lang="en-US"/>
            </a:p>
          </p:txBody>
        </p:sp>
      </p:grpSp>
    </p:spTree>
    <p:extLst>
      <p:ext uri="{BB962C8B-B14F-4D97-AF65-F5344CB8AC3E}">
        <p14:creationId xmlns:p14="http://schemas.microsoft.com/office/powerpoint/2010/main" val="583599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Discussion: How would you interpret these results?</a:t>
            </a:r>
            <a:endParaRPr lang="en-US" sz="2400" dirty="0"/>
          </a:p>
        </p:txBody>
      </p:sp>
      <p:pic>
        <p:nvPicPr>
          <p:cNvPr id="14" name="Picture 2" descr="questions for Facebook status up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115" y="1848508"/>
            <a:ext cx="5957559" cy="506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78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The team and client decided Union Settlement was well positioned to launch a fee-for-service program</a:t>
            </a:r>
          </a:p>
        </p:txBody>
      </p:sp>
      <p:pic>
        <p:nvPicPr>
          <p:cNvPr id="4098" name="Picture 2" descr="C:\Users\B03STO\Documents\Bridgespan - Morgan Stanley\Morgan Stanley 2012\Union Settlement jpg slides\4 - Union Settlement Association\Sli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092" y="3072380"/>
            <a:ext cx="5079605" cy="380970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Source"/>
          <p:cNvSpPr>
            <a:spLocks noGrp="1"/>
          </p:cNvSpPr>
          <p:nvPr/>
        </p:nvSpPr>
        <p:spPr bwMode="auto">
          <a:xfrm>
            <a:off x="566738" y="1375411"/>
            <a:ext cx="8646317" cy="1313309"/>
          </a:xfrm>
          <a:prstGeom prst="rect">
            <a:avLst/>
          </a:prstGeom>
          <a:noFill/>
          <a:ln w="9525">
            <a:noFill/>
            <a:miter lim="800000"/>
            <a:headEnd/>
            <a:tailEnd/>
          </a:ln>
          <a:effectLst/>
        </p:spPr>
        <p:txBody>
          <a:bodyPr wrap="square"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US" sz="1800" dirty="0" smtClean="0">
                <a:latin typeface="+mn-lt"/>
              </a:rPr>
              <a:t>Team determined that Union Settlement Association’s competitive advantages made it poised to launch fee-based classes</a:t>
            </a:r>
          </a:p>
          <a:p>
            <a:pPr>
              <a:defRPr/>
            </a:pPr>
            <a:r>
              <a:rPr lang="en-US" sz="1800" dirty="0" smtClean="0">
                <a:latin typeface="+mn-lt"/>
              </a:rPr>
              <a:t>Team collaborated closely with the client throughout the eight weeks to bring the client along through the process to reach this decision</a:t>
            </a:r>
            <a:endParaRPr lang="en-US" sz="1800" dirty="0">
              <a:latin typeface="+mn-lt"/>
            </a:endParaRPr>
          </a:p>
        </p:txBody>
      </p:sp>
    </p:spTree>
    <p:extLst>
      <p:ext uri="{BB962C8B-B14F-4D97-AF65-F5344CB8AC3E}">
        <p14:creationId xmlns:p14="http://schemas.microsoft.com/office/powerpoint/2010/main" val="3668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t>The team finished with an implementation plan and </a:t>
            </a:r>
            <a:r>
              <a:rPr lang="en-US" sz="2400" dirty="0" smtClean="0"/>
              <a:t>clear next </a:t>
            </a:r>
            <a:r>
              <a:rPr lang="en-US" sz="2400" dirty="0"/>
              <a:t>steps</a:t>
            </a:r>
          </a:p>
        </p:txBody>
      </p:sp>
      <p:pic>
        <p:nvPicPr>
          <p:cNvPr id="3075" name="Picture 3" descr="C:\Users\B03STO\Documents\Bridgespan - Morgan Stanley\Morgan Stanley 2012\Union Settlement jpg slides\4 - Union Settlement Association\Slid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092" y="3261566"/>
            <a:ext cx="5079604" cy="380970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Source"/>
          <p:cNvSpPr>
            <a:spLocks noGrp="1"/>
          </p:cNvSpPr>
          <p:nvPr/>
        </p:nvSpPr>
        <p:spPr bwMode="auto">
          <a:xfrm>
            <a:off x="566738" y="1375411"/>
            <a:ext cx="8646317" cy="1701108"/>
          </a:xfrm>
          <a:prstGeom prst="rect">
            <a:avLst/>
          </a:prstGeom>
          <a:noFill/>
          <a:ln w="9525">
            <a:noFill/>
            <a:miter lim="800000"/>
            <a:headEnd/>
            <a:tailEnd/>
          </a:ln>
          <a:effectLst/>
        </p:spPr>
        <p:txBody>
          <a:bodyPr wrap="square"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US" sz="1800" dirty="0" smtClean="0">
                <a:latin typeface="+mn-lt"/>
              </a:rPr>
              <a:t>Collaborated closely with client to develop actionable next steps, taking into account the client’s strengths and challenges</a:t>
            </a:r>
          </a:p>
          <a:p>
            <a:pPr>
              <a:defRPr/>
            </a:pPr>
            <a:r>
              <a:rPr lang="en-US" sz="1800" dirty="0" smtClean="0">
                <a:latin typeface="+mn-lt"/>
              </a:rPr>
              <a:t>Outlined three phases to roll out the strategy, including guidance on how to assess success and refine the approach over time</a:t>
            </a:r>
          </a:p>
          <a:p>
            <a:pPr>
              <a:defRPr/>
            </a:pPr>
            <a:r>
              <a:rPr lang="en-US" sz="1800" dirty="0" smtClean="0">
                <a:latin typeface="+mn-lt"/>
              </a:rPr>
              <a:t>Created a detailed implementation plan for Union Settlement leadership</a:t>
            </a:r>
          </a:p>
        </p:txBody>
      </p:sp>
    </p:spTree>
    <p:extLst>
      <p:ext uri="{BB962C8B-B14F-4D97-AF65-F5344CB8AC3E}">
        <p14:creationId xmlns:p14="http://schemas.microsoft.com/office/powerpoint/2010/main" val="24054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KMATable10ValueChain1"/>
          <p:cNvSpPr/>
          <p:nvPr/>
        </p:nvSpPr>
        <p:spPr>
          <a:xfrm>
            <a:off x="160884" y="4283387"/>
            <a:ext cx="1023965" cy="397795"/>
          </a:xfrm>
          <a:prstGeom prst="chevron">
            <a:avLst>
              <a:gd name="adj" fmla="val 0"/>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100" dirty="0" smtClean="0">
                <a:solidFill>
                  <a:schemeClr val="tx2"/>
                </a:solidFill>
                <a:latin typeface="Verdana"/>
              </a:rPr>
              <a:t>Kick-off</a:t>
            </a:r>
          </a:p>
        </p:txBody>
      </p:sp>
      <p:sp>
        <p:nvSpPr>
          <p:cNvPr id="55" name="KMATable10ValueChain2"/>
          <p:cNvSpPr/>
          <p:nvPr/>
        </p:nvSpPr>
        <p:spPr>
          <a:xfrm>
            <a:off x="1000603" y="4283387"/>
            <a:ext cx="1160061" cy="397795"/>
          </a:xfrm>
          <a:prstGeom prst="chevron">
            <a:avLst>
              <a:gd name="adj" fmla="val 43415"/>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100" smtClean="0">
                <a:solidFill>
                  <a:schemeClr val="tx2"/>
                </a:solidFill>
                <a:latin typeface="Verdana"/>
              </a:rPr>
              <a:t>Scope project</a:t>
            </a:r>
            <a:endParaRPr lang="en-US" sz="1100" dirty="0" err="1" smtClean="0">
              <a:solidFill>
                <a:schemeClr val="tx2"/>
              </a:solidFill>
              <a:latin typeface="Verdana"/>
            </a:endParaRPr>
          </a:p>
        </p:txBody>
      </p:sp>
      <p:sp>
        <p:nvSpPr>
          <p:cNvPr id="59" name="KMATable10ValueChain3"/>
          <p:cNvSpPr/>
          <p:nvPr/>
        </p:nvSpPr>
        <p:spPr>
          <a:xfrm>
            <a:off x="2003715" y="4283387"/>
            <a:ext cx="3896436" cy="397795"/>
          </a:xfrm>
          <a:prstGeom prst="chevron">
            <a:avLst>
              <a:gd name="adj" fmla="val 36553"/>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100" smtClean="0">
                <a:solidFill>
                  <a:schemeClr val="tx2"/>
                </a:solidFill>
                <a:latin typeface="Verdana"/>
              </a:rPr>
              <a:t>Research and analysis</a:t>
            </a:r>
            <a:endParaRPr lang="en-US" sz="1100" dirty="0" err="1" smtClean="0">
              <a:solidFill>
                <a:schemeClr val="tx2"/>
              </a:solidFill>
              <a:latin typeface="Verdana"/>
            </a:endParaRPr>
          </a:p>
        </p:txBody>
      </p:sp>
      <p:sp>
        <p:nvSpPr>
          <p:cNvPr id="60" name="KMATable10ValueChain4"/>
          <p:cNvSpPr/>
          <p:nvPr/>
        </p:nvSpPr>
        <p:spPr>
          <a:xfrm>
            <a:off x="5751315" y="4283387"/>
            <a:ext cx="1980851" cy="397795"/>
          </a:xfrm>
          <a:prstGeom prst="chevron">
            <a:avLst>
              <a:gd name="adj" fmla="val 39984"/>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100" dirty="0" smtClean="0">
                <a:solidFill>
                  <a:schemeClr val="tx2"/>
                </a:solidFill>
                <a:latin typeface="Verdana"/>
              </a:rPr>
              <a:t>Choose strategic options</a:t>
            </a:r>
          </a:p>
        </p:txBody>
      </p:sp>
      <p:sp>
        <p:nvSpPr>
          <p:cNvPr id="61" name="KMATable10ValueChain5"/>
          <p:cNvSpPr/>
          <p:nvPr/>
        </p:nvSpPr>
        <p:spPr>
          <a:xfrm>
            <a:off x="7576593" y="4283387"/>
            <a:ext cx="2034468" cy="397795"/>
          </a:xfrm>
          <a:prstGeom prst="chevron">
            <a:avLst>
              <a:gd name="adj" fmla="val 36553"/>
            </a:avLst>
          </a:prstGeom>
          <a:solidFill>
            <a:schemeClr val="bg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100" dirty="0" smtClean="0">
                <a:solidFill>
                  <a:schemeClr val="tx2"/>
                </a:solidFill>
                <a:latin typeface="Verdana"/>
              </a:rPr>
              <a:t>Share your findings </a:t>
            </a:r>
          </a:p>
        </p:txBody>
      </p:sp>
      <p:sp>
        <p:nvSpPr>
          <p:cNvPr id="6" name="Title 5"/>
          <p:cNvSpPr>
            <a:spLocks noGrp="1"/>
          </p:cNvSpPr>
          <p:nvPr>
            <p:ph type="title"/>
          </p:nvPr>
        </p:nvSpPr>
        <p:spPr/>
        <p:txBody>
          <a:bodyPr/>
          <a:lstStyle/>
          <a:p>
            <a:r>
              <a:rPr lang="en-US" sz="2400" dirty="0" smtClean="0"/>
              <a:t>Case study summary: Union Settlement Association</a:t>
            </a:r>
            <a:endParaRPr lang="en-US" sz="2400" dirty="0"/>
          </a:p>
        </p:txBody>
      </p:sp>
      <p:sp>
        <p:nvSpPr>
          <p:cNvPr id="9" name="Rectangle 8"/>
          <p:cNvSpPr>
            <a:spLocks noChangeArrowheads="1"/>
          </p:cNvSpPr>
          <p:nvPr/>
        </p:nvSpPr>
        <p:spPr bwMode="gray">
          <a:xfrm>
            <a:off x="1097252"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smtClean="0">
                <a:solidFill>
                  <a:srgbClr val="FFFFFF"/>
                </a:solidFill>
                <a:latin typeface="+mn-lt"/>
                <a:cs typeface="+mn-cs"/>
              </a:rPr>
              <a:t>Week</a:t>
            </a:r>
          </a:p>
          <a:p>
            <a:pPr algn="ctr" fontAlgn="auto">
              <a:spcBef>
                <a:spcPts val="0"/>
              </a:spcBef>
              <a:spcAft>
                <a:spcPts val="0"/>
              </a:spcAft>
              <a:defRPr/>
            </a:pPr>
            <a:r>
              <a:rPr lang="en-CA" sz="1400" noProof="1" smtClean="0">
                <a:solidFill>
                  <a:srgbClr val="FFFFFF"/>
                </a:solidFill>
                <a:latin typeface="+mn-lt"/>
                <a:cs typeface="+mn-cs"/>
              </a:rPr>
              <a:t>1</a:t>
            </a:r>
            <a:endParaRPr lang="en-CA" sz="1400" noProof="1">
              <a:solidFill>
                <a:srgbClr val="FFFFFF"/>
              </a:solidFill>
              <a:latin typeface="+mn-lt"/>
              <a:cs typeface="+mn-cs"/>
            </a:endParaRPr>
          </a:p>
        </p:txBody>
      </p:sp>
      <p:sp>
        <p:nvSpPr>
          <p:cNvPr id="10" name="Rectangle 12"/>
          <p:cNvSpPr>
            <a:spLocks noChangeArrowheads="1"/>
          </p:cNvSpPr>
          <p:nvPr/>
        </p:nvSpPr>
        <p:spPr bwMode="gray">
          <a:xfrm>
            <a:off x="160058"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smtClean="0">
                <a:solidFill>
                  <a:srgbClr val="FFFFFF"/>
                </a:solidFill>
              </a:rPr>
              <a:t>Kickoff</a:t>
            </a:r>
            <a:endParaRPr lang="en-CA" sz="1400" noProof="1">
              <a:solidFill>
                <a:srgbClr val="FFFFFF"/>
              </a:solidFill>
            </a:endParaRPr>
          </a:p>
        </p:txBody>
      </p:sp>
      <p:sp>
        <p:nvSpPr>
          <p:cNvPr id="11" name="Rectangle 13"/>
          <p:cNvSpPr>
            <a:spLocks noChangeArrowheads="1"/>
          </p:cNvSpPr>
          <p:nvPr/>
        </p:nvSpPr>
        <p:spPr bwMode="gray">
          <a:xfrm>
            <a:off x="2971640"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3</a:t>
            </a:r>
            <a:endParaRPr lang="en-CA" sz="1400" noProof="1">
              <a:solidFill>
                <a:srgbClr val="FFFFFF"/>
              </a:solidFill>
            </a:endParaRPr>
          </a:p>
        </p:txBody>
      </p:sp>
      <p:sp>
        <p:nvSpPr>
          <p:cNvPr id="12" name="Rectangle 14"/>
          <p:cNvSpPr>
            <a:spLocks noChangeArrowheads="1"/>
          </p:cNvSpPr>
          <p:nvPr/>
        </p:nvSpPr>
        <p:spPr bwMode="gray">
          <a:xfrm>
            <a:off x="3908834"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4</a:t>
            </a:r>
            <a:endParaRPr lang="en-CA" sz="1400" noProof="1">
              <a:solidFill>
                <a:srgbClr val="FFFFFF"/>
              </a:solidFill>
            </a:endParaRPr>
          </a:p>
        </p:txBody>
      </p:sp>
      <p:sp>
        <p:nvSpPr>
          <p:cNvPr id="13" name="Rectangle 15"/>
          <p:cNvSpPr>
            <a:spLocks noChangeArrowheads="1"/>
          </p:cNvSpPr>
          <p:nvPr/>
        </p:nvSpPr>
        <p:spPr bwMode="gray">
          <a:xfrm>
            <a:off x="5783222"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6</a:t>
            </a:r>
            <a:endParaRPr lang="en-CA" sz="1400" noProof="1">
              <a:solidFill>
                <a:srgbClr val="FFFFFF"/>
              </a:solidFill>
            </a:endParaRPr>
          </a:p>
        </p:txBody>
      </p:sp>
      <p:sp>
        <p:nvSpPr>
          <p:cNvPr id="15" name="Rectangle 17"/>
          <p:cNvSpPr>
            <a:spLocks noChangeArrowheads="1"/>
          </p:cNvSpPr>
          <p:nvPr/>
        </p:nvSpPr>
        <p:spPr bwMode="gray">
          <a:xfrm>
            <a:off x="2034446"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smtClean="0">
                <a:solidFill>
                  <a:srgbClr val="FFFFFF"/>
                </a:solidFill>
              </a:rPr>
              <a:t>Week</a:t>
            </a:r>
            <a:endParaRPr lang="en-CA" sz="1400" noProof="1">
              <a:solidFill>
                <a:srgbClr val="FFFFFF"/>
              </a:solidFill>
            </a:endParaRPr>
          </a:p>
          <a:p>
            <a:pPr algn="ctr" fontAlgn="auto">
              <a:spcBef>
                <a:spcPts val="0"/>
              </a:spcBef>
              <a:spcAft>
                <a:spcPts val="0"/>
              </a:spcAft>
              <a:defRPr/>
            </a:pPr>
            <a:r>
              <a:rPr lang="en-CA" sz="1400" noProof="1" smtClean="0">
                <a:solidFill>
                  <a:srgbClr val="FFFFFF"/>
                </a:solidFill>
                <a:latin typeface="+mn-lt"/>
                <a:cs typeface="+mn-cs"/>
              </a:rPr>
              <a:t>2</a:t>
            </a:r>
            <a:endParaRPr lang="en-CA" sz="1400" noProof="1">
              <a:solidFill>
                <a:srgbClr val="FFFFFF"/>
              </a:solidFill>
              <a:latin typeface="+mn-lt"/>
              <a:cs typeface="+mn-cs"/>
            </a:endParaRPr>
          </a:p>
        </p:txBody>
      </p:sp>
      <p:sp>
        <p:nvSpPr>
          <p:cNvPr id="16" name="Line 18"/>
          <p:cNvSpPr>
            <a:spLocks noChangeShapeType="1"/>
          </p:cNvSpPr>
          <p:nvPr/>
        </p:nvSpPr>
        <p:spPr bwMode="gray">
          <a:xfrm flipV="1">
            <a:off x="396596" y="2335757"/>
            <a:ext cx="0" cy="1347241"/>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sp>
        <p:nvSpPr>
          <p:cNvPr id="17" name="Line 19"/>
          <p:cNvSpPr>
            <a:spLocks noChangeShapeType="1"/>
          </p:cNvSpPr>
          <p:nvPr/>
        </p:nvSpPr>
        <p:spPr bwMode="gray">
          <a:xfrm flipV="1">
            <a:off x="2903571" y="1923252"/>
            <a:ext cx="0" cy="1759747"/>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sp>
        <p:nvSpPr>
          <p:cNvPr id="26" name="Rectangle 30"/>
          <p:cNvSpPr>
            <a:spLocks noChangeArrowheads="1"/>
          </p:cNvSpPr>
          <p:nvPr/>
        </p:nvSpPr>
        <p:spPr bwMode="gray">
          <a:xfrm>
            <a:off x="406339" y="2335758"/>
            <a:ext cx="2227262" cy="75088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29" name="Rectangle 35"/>
          <p:cNvSpPr>
            <a:spLocks noChangeArrowheads="1"/>
          </p:cNvSpPr>
          <p:nvPr/>
        </p:nvSpPr>
        <p:spPr bwMode="gray">
          <a:xfrm>
            <a:off x="2921718" y="1923253"/>
            <a:ext cx="2228850" cy="75088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35" name="Source"/>
          <p:cNvSpPr>
            <a:spLocks noGrp="1"/>
          </p:cNvSpPr>
          <p:nvPr/>
        </p:nvSpPr>
        <p:spPr bwMode="gray">
          <a:xfrm>
            <a:off x="397389" y="2356111"/>
            <a:ext cx="2193925" cy="1042466"/>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CA" dirty="0" smtClean="0">
                <a:latin typeface="+mn-lt"/>
              </a:rPr>
              <a:t>Meet your teams</a:t>
            </a:r>
          </a:p>
          <a:p>
            <a:pPr>
              <a:defRPr/>
            </a:pPr>
            <a:r>
              <a:rPr lang="en-CA" dirty="0" smtClean="0">
                <a:latin typeface="+mn-lt"/>
                <a:cs typeface="+mn-cs"/>
              </a:rPr>
              <a:t>Get to know your organization and their area of focus</a:t>
            </a:r>
            <a:endParaRPr lang="en-CA" dirty="0">
              <a:latin typeface="+mn-lt"/>
              <a:cs typeface="+mn-cs"/>
            </a:endParaRPr>
          </a:p>
        </p:txBody>
      </p:sp>
      <p:sp>
        <p:nvSpPr>
          <p:cNvPr id="37" name="Source"/>
          <p:cNvSpPr>
            <a:spLocks noGrp="1"/>
          </p:cNvSpPr>
          <p:nvPr/>
        </p:nvSpPr>
        <p:spPr bwMode="gray">
          <a:xfrm>
            <a:off x="2920131" y="1916903"/>
            <a:ext cx="2193925" cy="1559531"/>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CA" dirty="0" smtClean="0">
                <a:latin typeface="+mn-lt"/>
              </a:rPr>
              <a:t>Vet </a:t>
            </a:r>
            <a:r>
              <a:rPr lang="en-CA" dirty="0" err="1" smtClean="0">
                <a:latin typeface="+mn-lt"/>
              </a:rPr>
              <a:t>workplan</a:t>
            </a:r>
            <a:r>
              <a:rPr lang="en-CA" dirty="0" smtClean="0">
                <a:latin typeface="+mn-lt"/>
              </a:rPr>
              <a:t> with client</a:t>
            </a:r>
          </a:p>
          <a:p>
            <a:pPr>
              <a:defRPr/>
            </a:pPr>
            <a:r>
              <a:rPr lang="en-CA" dirty="0" smtClean="0">
                <a:latin typeface="+mn-lt"/>
              </a:rPr>
              <a:t>Gather data and begin analyses</a:t>
            </a:r>
          </a:p>
          <a:p>
            <a:pPr>
              <a:defRPr/>
            </a:pPr>
            <a:r>
              <a:rPr lang="en-CA" dirty="0" smtClean="0">
                <a:latin typeface="+mn-lt"/>
              </a:rPr>
              <a:t>Start thinking about midpoint materials</a:t>
            </a:r>
          </a:p>
        </p:txBody>
      </p:sp>
      <p:sp>
        <p:nvSpPr>
          <p:cNvPr id="41" name="Rectangle 13"/>
          <p:cNvSpPr>
            <a:spLocks noChangeArrowheads="1"/>
          </p:cNvSpPr>
          <p:nvPr/>
        </p:nvSpPr>
        <p:spPr bwMode="gray">
          <a:xfrm>
            <a:off x="6720416"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7</a:t>
            </a:r>
            <a:endParaRPr lang="en-CA" sz="1400" noProof="1">
              <a:solidFill>
                <a:srgbClr val="FFFFFF"/>
              </a:solidFill>
            </a:endParaRPr>
          </a:p>
        </p:txBody>
      </p:sp>
      <p:sp>
        <p:nvSpPr>
          <p:cNvPr id="42" name="Rectangle 14"/>
          <p:cNvSpPr>
            <a:spLocks noChangeArrowheads="1"/>
          </p:cNvSpPr>
          <p:nvPr/>
        </p:nvSpPr>
        <p:spPr bwMode="gray">
          <a:xfrm>
            <a:off x="7657610"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8</a:t>
            </a:r>
            <a:endParaRPr lang="en-CA" sz="1400" noProof="1">
              <a:solidFill>
                <a:srgbClr val="FFFFFF"/>
              </a:solidFill>
            </a:endParaRPr>
          </a:p>
        </p:txBody>
      </p:sp>
      <p:sp>
        <p:nvSpPr>
          <p:cNvPr id="43" name="Rectangle 15"/>
          <p:cNvSpPr>
            <a:spLocks noChangeArrowheads="1"/>
          </p:cNvSpPr>
          <p:nvPr/>
        </p:nvSpPr>
        <p:spPr bwMode="gray">
          <a:xfrm>
            <a:off x="8594808" y="3760787"/>
            <a:ext cx="990626"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smtClean="0">
                <a:solidFill>
                  <a:srgbClr val="FFFFFF"/>
                </a:solidFill>
              </a:rPr>
              <a:t>Strategy</a:t>
            </a:r>
          </a:p>
          <a:p>
            <a:pPr algn="ctr" fontAlgn="auto">
              <a:spcBef>
                <a:spcPts val="0"/>
              </a:spcBef>
              <a:spcAft>
                <a:spcPts val="0"/>
              </a:spcAft>
              <a:defRPr/>
            </a:pPr>
            <a:r>
              <a:rPr lang="en-CA" sz="1400" noProof="1" smtClean="0">
                <a:solidFill>
                  <a:srgbClr val="FFFFFF"/>
                </a:solidFill>
              </a:rPr>
              <a:t>Challenge</a:t>
            </a:r>
            <a:endParaRPr lang="en-CA" sz="1400" noProof="1">
              <a:solidFill>
                <a:srgbClr val="FFFFFF"/>
              </a:solidFill>
            </a:endParaRPr>
          </a:p>
        </p:txBody>
      </p:sp>
      <p:sp>
        <p:nvSpPr>
          <p:cNvPr id="44" name="Rectangle 17"/>
          <p:cNvSpPr>
            <a:spLocks noChangeArrowheads="1"/>
          </p:cNvSpPr>
          <p:nvPr/>
        </p:nvSpPr>
        <p:spPr bwMode="gray">
          <a:xfrm>
            <a:off x="4846028" y="3760787"/>
            <a:ext cx="937194" cy="527433"/>
          </a:xfrm>
          <a:prstGeom prst="rect">
            <a:avLst/>
          </a:prstGeom>
          <a:solidFill>
            <a:srgbClr val="A3A3A3"/>
          </a:solidFill>
          <a:ln w="9525">
            <a:solidFill>
              <a:srgbClr val="FFFFFF"/>
            </a:solidFill>
            <a:miter lim="800000"/>
            <a:headEnd/>
            <a:tailEnd/>
          </a:ln>
          <a:effectLst>
            <a:outerShdw blurRad="50800" dist="38100" dir="5400000" algn="t" rotWithShape="0">
              <a:prstClr val="black">
                <a:alpha val="40000"/>
              </a:prstClr>
            </a:outerShdw>
          </a:effectLst>
        </p:spPr>
        <p:txBody>
          <a:bodyPr wrap="none" lIns="98133" tIns="49067" rIns="98133" bIns="49067" anchor="ctr"/>
          <a:lstStyle/>
          <a:p>
            <a:pPr algn="ctr" fontAlgn="auto">
              <a:spcBef>
                <a:spcPts val="0"/>
              </a:spcBef>
              <a:spcAft>
                <a:spcPts val="0"/>
              </a:spcAft>
              <a:defRPr/>
            </a:pPr>
            <a:r>
              <a:rPr lang="en-CA" sz="1400" noProof="1">
                <a:solidFill>
                  <a:srgbClr val="FFFFFF"/>
                </a:solidFill>
              </a:rPr>
              <a:t>Week</a:t>
            </a:r>
          </a:p>
          <a:p>
            <a:pPr algn="ctr" fontAlgn="auto">
              <a:spcBef>
                <a:spcPts val="0"/>
              </a:spcBef>
              <a:spcAft>
                <a:spcPts val="0"/>
              </a:spcAft>
              <a:defRPr/>
            </a:pPr>
            <a:r>
              <a:rPr lang="en-CA" sz="1400" noProof="1" smtClean="0">
                <a:solidFill>
                  <a:srgbClr val="FFFFFF"/>
                </a:solidFill>
              </a:rPr>
              <a:t>5</a:t>
            </a:r>
            <a:endParaRPr lang="en-CA" sz="1400" noProof="1">
              <a:solidFill>
                <a:srgbClr val="FFFFFF"/>
              </a:solidFill>
            </a:endParaRPr>
          </a:p>
        </p:txBody>
      </p:sp>
      <p:sp>
        <p:nvSpPr>
          <p:cNvPr id="46" name="Oval 39"/>
          <p:cNvSpPr>
            <a:spLocks noChangeArrowheads="1"/>
          </p:cNvSpPr>
          <p:nvPr/>
        </p:nvSpPr>
        <p:spPr bwMode="gray">
          <a:xfrm>
            <a:off x="302933" y="3683000"/>
            <a:ext cx="188913"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47" name="Oval 41"/>
          <p:cNvSpPr>
            <a:spLocks noChangeArrowheads="1"/>
          </p:cNvSpPr>
          <p:nvPr/>
        </p:nvSpPr>
        <p:spPr bwMode="gray">
          <a:xfrm>
            <a:off x="2809909" y="3683000"/>
            <a:ext cx="188912"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48" name="Oval 41"/>
          <p:cNvSpPr>
            <a:spLocks noChangeArrowheads="1"/>
          </p:cNvSpPr>
          <p:nvPr/>
        </p:nvSpPr>
        <p:spPr bwMode="gray">
          <a:xfrm>
            <a:off x="1787787" y="4222859"/>
            <a:ext cx="188912"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49" name="Line 18"/>
          <p:cNvSpPr>
            <a:spLocks noChangeShapeType="1"/>
          </p:cNvSpPr>
          <p:nvPr/>
        </p:nvSpPr>
        <p:spPr bwMode="gray">
          <a:xfrm flipV="1">
            <a:off x="1882243" y="4411257"/>
            <a:ext cx="0" cy="1652577"/>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pic>
        <p:nvPicPr>
          <p:cNvPr id="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259" y="5029176"/>
            <a:ext cx="2193925" cy="1050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 name="Picture 2" descr="http://www.unionsettlement.org/images/cms/original_26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130" y="1513607"/>
            <a:ext cx="2230438" cy="410510"/>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2" descr="Union Settlement Association">
            <a:hlinkClick r:id="rId5"/>
          </p:cNvPr>
          <p:cNvPicPr>
            <a:picLocks noChangeAspect="1" noChangeArrowheads="1"/>
          </p:cNvPicPr>
          <p:nvPr/>
        </p:nvPicPr>
        <p:blipFill>
          <a:blip r:embed="rId6"/>
          <a:srcRect/>
          <a:stretch>
            <a:fillRect/>
          </a:stretch>
        </p:blipFill>
        <p:spPr bwMode="auto">
          <a:xfrm>
            <a:off x="423007" y="1779263"/>
            <a:ext cx="1721099" cy="493550"/>
          </a:xfrm>
          <a:prstGeom prst="rect">
            <a:avLst/>
          </a:prstGeom>
          <a:noFill/>
          <a:ln w="9525">
            <a:noFill/>
            <a:miter lim="800000"/>
            <a:headEnd/>
            <a:tailEnd/>
          </a:ln>
        </p:spPr>
      </p:pic>
      <p:sp>
        <p:nvSpPr>
          <p:cNvPr id="28" name="Rectangle 33"/>
          <p:cNvSpPr>
            <a:spLocks noChangeArrowheads="1"/>
          </p:cNvSpPr>
          <p:nvPr/>
        </p:nvSpPr>
        <p:spPr bwMode="gray">
          <a:xfrm>
            <a:off x="784734" y="6016537"/>
            <a:ext cx="2227263" cy="75088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36" name="Source"/>
          <p:cNvSpPr>
            <a:spLocks noGrp="1"/>
          </p:cNvSpPr>
          <p:nvPr/>
        </p:nvSpPr>
        <p:spPr bwMode="gray">
          <a:xfrm>
            <a:off x="794259" y="6010187"/>
            <a:ext cx="2193925" cy="1344087"/>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CA" dirty="0" smtClean="0">
                <a:latin typeface="+mn-lt"/>
              </a:rPr>
              <a:t>Develop hypotheses and key questions</a:t>
            </a:r>
          </a:p>
          <a:p>
            <a:pPr>
              <a:defRPr/>
            </a:pPr>
            <a:r>
              <a:rPr lang="en-CA" dirty="0" smtClean="0">
                <a:latin typeface="+mn-lt"/>
              </a:rPr>
              <a:t>Create a </a:t>
            </a:r>
            <a:r>
              <a:rPr lang="en-CA" dirty="0" err="1" smtClean="0">
                <a:latin typeface="+mn-lt"/>
              </a:rPr>
              <a:t>workplan</a:t>
            </a:r>
            <a:endParaRPr lang="en-CA" dirty="0" smtClean="0">
              <a:latin typeface="+mn-lt"/>
            </a:endParaRPr>
          </a:p>
          <a:p>
            <a:pPr>
              <a:defRPr/>
            </a:pPr>
            <a:r>
              <a:rPr lang="en-CA" dirty="0" smtClean="0">
                <a:latin typeface="+mn-lt"/>
              </a:rPr>
              <a:t>Read background materials</a:t>
            </a:r>
            <a:endParaRPr lang="en-CA" dirty="0">
              <a:latin typeface="+mn-lt"/>
              <a:cs typeface="+mn-cs"/>
            </a:endParaRPr>
          </a:p>
        </p:txBody>
      </p:sp>
      <p:sp>
        <p:nvSpPr>
          <p:cNvPr id="53" name="Oval 41"/>
          <p:cNvSpPr>
            <a:spLocks noChangeArrowheads="1"/>
          </p:cNvSpPr>
          <p:nvPr/>
        </p:nvSpPr>
        <p:spPr bwMode="gray">
          <a:xfrm>
            <a:off x="4742593" y="4222859"/>
            <a:ext cx="188912"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54" name="Line 18"/>
          <p:cNvSpPr>
            <a:spLocks noChangeShapeType="1"/>
          </p:cNvSpPr>
          <p:nvPr/>
        </p:nvSpPr>
        <p:spPr bwMode="gray">
          <a:xfrm flipV="1">
            <a:off x="4837049" y="4411257"/>
            <a:ext cx="0" cy="1652577"/>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sp>
        <p:nvSpPr>
          <p:cNvPr id="56" name="Rectangle 33"/>
          <p:cNvSpPr>
            <a:spLocks noChangeArrowheads="1"/>
          </p:cNvSpPr>
          <p:nvPr/>
        </p:nvSpPr>
        <p:spPr bwMode="gray">
          <a:xfrm>
            <a:off x="3739540" y="5850107"/>
            <a:ext cx="2227263" cy="91731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57" name="Source"/>
          <p:cNvSpPr>
            <a:spLocks noGrp="1"/>
          </p:cNvSpPr>
          <p:nvPr/>
        </p:nvSpPr>
        <p:spPr bwMode="gray">
          <a:xfrm>
            <a:off x="3749065" y="6010187"/>
            <a:ext cx="2193925" cy="956288"/>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US" dirty="0">
                <a:latin typeface="+mn-lt"/>
              </a:rPr>
              <a:t>Midpoint check-ins: Share emerging insights and make interim decisions</a:t>
            </a:r>
          </a:p>
        </p:txBody>
      </p:sp>
      <p:pic>
        <p:nvPicPr>
          <p:cNvPr id="4099" name="Picture 3" descr="C:\Users\B03STO\Documents\Bridgespan - Morgan Stanley\Morgan Stanley 2012\Union Settlement jpg slides\4 - Union Settlement Association\Slide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6281" y="5374210"/>
            <a:ext cx="940522" cy="70539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62" name="Picture 2" descr="C:\Users\B03STO\Documents\Bridgespan - Morgan Stanley\Morgan Stanley 2012\Union Settlement jpg slides\4 - Union Settlement Association\Slide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7673" y="5258291"/>
            <a:ext cx="940522" cy="70539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63" name="Picture 4" descr="C:\Users\B03STO\Documents\Bridgespan - Morgan Stanley\Morgan Stanley 2012\Union Settlement jpg slides\4 - Union Settlement Association\Slide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9065" y="5144716"/>
            <a:ext cx="940522" cy="705391"/>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
        <p:nvSpPr>
          <p:cNvPr id="64" name="Line 19"/>
          <p:cNvSpPr>
            <a:spLocks noChangeShapeType="1"/>
          </p:cNvSpPr>
          <p:nvPr/>
        </p:nvSpPr>
        <p:spPr bwMode="gray">
          <a:xfrm flipV="1">
            <a:off x="5766663" y="1923252"/>
            <a:ext cx="0" cy="1759747"/>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sp>
        <p:nvSpPr>
          <p:cNvPr id="65" name="Rectangle 35"/>
          <p:cNvSpPr>
            <a:spLocks noChangeArrowheads="1"/>
          </p:cNvSpPr>
          <p:nvPr/>
        </p:nvSpPr>
        <p:spPr bwMode="gray">
          <a:xfrm>
            <a:off x="5784810" y="1928347"/>
            <a:ext cx="2228850" cy="75088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66" name="Source"/>
          <p:cNvSpPr>
            <a:spLocks noGrp="1"/>
          </p:cNvSpPr>
          <p:nvPr/>
        </p:nvSpPr>
        <p:spPr bwMode="gray">
          <a:xfrm>
            <a:off x="5783223" y="1921997"/>
            <a:ext cx="2193925" cy="1257909"/>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CA" dirty="0" smtClean="0">
                <a:latin typeface="+mn-lt"/>
              </a:rPr>
              <a:t>Execute analyses</a:t>
            </a:r>
          </a:p>
          <a:p>
            <a:pPr>
              <a:defRPr/>
            </a:pPr>
            <a:r>
              <a:rPr lang="en-CA" dirty="0" smtClean="0">
                <a:latin typeface="+mn-lt"/>
              </a:rPr>
              <a:t>Identify emerging recommendations, and any adjustments needed to </a:t>
            </a:r>
            <a:r>
              <a:rPr lang="en-CA" dirty="0" err="1" smtClean="0">
                <a:latin typeface="+mn-lt"/>
              </a:rPr>
              <a:t>workplan</a:t>
            </a:r>
            <a:endParaRPr lang="en-CA" dirty="0" smtClean="0">
              <a:latin typeface="+mn-lt"/>
            </a:endParaRPr>
          </a:p>
        </p:txBody>
      </p:sp>
      <p:sp>
        <p:nvSpPr>
          <p:cNvPr id="67" name="Oval 41"/>
          <p:cNvSpPr>
            <a:spLocks noChangeArrowheads="1"/>
          </p:cNvSpPr>
          <p:nvPr/>
        </p:nvSpPr>
        <p:spPr bwMode="gray">
          <a:xfrm>
            <a:off x="5673001" y="3683000"/>
            <a:ext cx="188912"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72" name="Rectangle 33"/>
          <p:cNvSpPr>
            <a:spLocks noChangeArrowheads="1"/>
          </p:cNvSpPr>
          <p:nvPr/>
        </p:nvSpPr>
        <p:spPr bwMode="gray">
          <a:xfrm>
            <a:off x="7260452" y="5258316"/>
            <a:ext cx="2227263" cy="750887"/>
          </a:xfrm>
          <a:prstGeom prst="rect">
            <a:avLst/>
          </a:prstGeom>
          <a:gradFill rotWithShape="1">
            <a:gsLst>
              <a:gs pos="0">
                <a:srgbClr val="EAEAEA"/>
              </a:gs>
              <a:gs pos="100000">
                <a:srgbClr val="FFFFFF"/>
              </a:gs>
            </a:gsLst>
            <a:lin ang="5400000" scaled="1"/>
          </a:gradFill>
          <a:ln w="19050">
            <a:solidFill>
              <a:srgbClr val="FFFFFF"/>
            </a:solidFill>
            <a:miter lim="800000"/>
            <a:headEnd/>
            <a:tailEnd/>
          </a:ln>
        </p:spPr>
        <p:txBody>
          <a:bodyPr wrap="none" lIns="98133" tIns="49067" rIns="98133" bIns="49067" anchor="ctr"/>
          <a:lstStyle/>
          <a:p>
            <a:endParaRPr lang="en-US" noProof="1">
              <a:latin typeface="Verdana" pitchFamily="34" charset="0"/>
            </a:endParaRPr>
          </a:p>
        </p:txBody>
      </p:sp>
      <p:sp>
        <p:nvSpPr>
          <p:cNvPr id="73" name="Source"/>
          <p:cNvSpPr>
            <a:spLocks noGrp="1"/>
          </p:cNvSpPr>
          <p:nvPr/>
        </p:nvSpPr>
        <p:spPr bwMode="gray">
          <a:xfrm>
            <a:off x="7269977" y="5251966"/>
            <a:ext cx="2193925" cy="1774974"/>
          </a:xfrm>
          <a:prstGeom prst="rect">
            <a:avLst/>
          </a:prstGeom>
          <a:noFill/>
          <a:ln w="9525">
            <a:noFill/>
            <a:miter lim="800000"/>
            <a:headEnd/>
            <a:tailEnd/>
          </a:ln>
          <a:effectLst/>
        </p:spPr>
        <p:txBody>
          <a:bodyPr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CA" dirty="0" smtClean="0">
                <a:latin typeface="+mn-lt"/>
              </a:rPr>
              <a:t>Complete analysis and prepare final recommendations</a:t>
            </a:r>
          </a:p>
          <a:p>
            <a:pPr>
              <a:defRPr/>
            </a:pPr>
            <a:r>
              <a:rPr lang="en-CA" dirty="0" smtClean="0">
                <a:latin typeface="+mn-lt"/>
              </a:rPr>
              <a:t>Collaborate with clients to reach strategic decision</a:t>
            </a:r>
          </a:p>
          <a:p>
            <a:pPr>
              <a:defRPr/>
            </a:pPr>
            <a:r>
              <a:rPr lang="en-CA" dirty="0" smtClean="0">
                <a:latin typeface="+mn-lt"/>
              </a:rPr>
              <a:t>Prepare to present!</a:t>
            </a:r>
          </a:p>
        </p:txBody>
      </p:sp>
      <p:sp>
        <p:nvSpPr>
          <p:cNvPr id="78" name="Oval 41"/>
          <p:cNvSpPr>
            <a:spLocks noChangeArrowheads="1"/>
          </p:cNvSpPr>
          <p:nvPr/>
        </p:nvSpPr>
        <p:spPr bwMode="gray">
          <a:xfrm>
            <a:off x="7563154" y="4222859"/>
            <a:ext cx="188912" cy="192088"/>
          </a:xfrm>
          <a:prstGeom prst="ellipse">
            <a:avLst/>
          </a:prstGeom>
          <a:gradFill rotWithShape="1">
            <a:gsLst>
              <a:gs pos="0">
                <a:srgbClr val="FEA501"/>
              </a:gs>
              <a:gs pos="100000">
                <a:srgbClr val="C40505">
                  <a:alpha val="50000"/>
                </a:srgbClr>
              </a:gs>
            </a:gsLst>
            <a:path path="shape">
              <a:fillToRect l="50000" t="50000" r="50000" b="50000"/>
            </a:path>
          </a:gradFill>
          <a:ln w="12700">
            <a:solidFill>
              <a:srgbClr val="EAEAEA"/>
            </a:solidFill>
            <a:round/>
            <a:headEnd/>
            <a:tailEnd/>
          </a:ln>
        </p:spPr>
        <p:txBody>
          <a:bodyPr wrap="none" lIns="98133" tIns="49067" rIns="98133" bIns="49067" anchor="ctr"/>
          <a:lstStyle/>
          <a:p>
            <a:endParaRPr lang="en-CA" dirty="0">
              <a:latin typeface="Verdana" pitchFamily="34" charset="0"/>
            </a:endParaRPr>
          </a:p>
        </p:txBody>
      </p:sp>
      <p:sp>
        <p:nvSpPr>
          <p:cNvPr id="79" name="Line 18"/>
          <p:cNvSpPr>
            <a:spLocks noChangeShapeType="1"/>
          </p:cNvSpPr>
          <p:nvPr/>
        </p:nvSpPr>
        <p:spPr bwMode="gray">
          <a:xfrm flipV="1">
            <a:off x="7657610" y="4411257"/>
            <a:ext cx="0" cy="826288"/>
          </a:xfrm>
          <a:prstGeom prst="line">
            <a:avLst/>
          </a:prstGeom>
          <a:noFill/>
          <a:ln w="19050">
            <a:solidFill>
              <a:srgbClr val="808080"/>
            </a:solidFill>
            <a:prstDash val="sysDot"/>
            <a:round/>
            <a:headEnd/>
            <a:tailEnd/>
          </a:ln>
        </p:spPr>
        <p:txBody>
          <a:bodyPr lIns="98133" tIns="49067" rIns="98133" bIns="49067"/>
          <a:lstStyle/>
          <a:p>
            <a:endParaRPr lang="en-US" dirty="0">
              <a:latin typeface="Verdana" pitchFamily="34" charset="0"/>
            </a:endParaRPr>
          </a:p>
        </p:txBody>
      </p:sp>
    </p:spTree>
    <p:extLst>
      <p:ext uri="{BB962C8B-B14F-4D97-AF65-F5344CB8AC3E}">
        <p14:creationId xmlns:p14="http://schemas.microsoft.com/office/powerpoint/2010/main" val="20435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nodeType="withEffect">
                                  <p:stCondLst>
                                    <p:cond delay="0"/>
                                  </p:stCondLst>
                                  <p:childTnLst>
                                    <p:set>
                                      <p:cBhvr>
                                        <p:cTn id="95" dur="1" fill="hold">
                                          <p:stCondLst>
                                            <p:cond delay="0"/>
                                          </p:stCondLst>
                                        </p:cTn>
                                        <p:tgtEl>
                                          <p:spTgt spid="4099"/>
                                        </p:tgtEl>
                                        <p:attrNameLst>
                                          <p:attrName>style.visibility</p:attrName>
                                        </p:attrNameLst>
                                      </p:cBhvr>
                                      <p:to>
                                        <p:strVal val="visible"/>
                                      </p:to>
                                    </p:set>
                                    <p:animEffect transition="in" filter="fade">
                                      <p:cBhvr>
                                        <p:cTn id="96" dur="500"/>
                                        <p:tgtEl>
                                          <p:spTgt spid="4099"/>
                                        </p:tgtEl>
                                      </p:cBhvr>
                                    </p:animEffect>
                                  </p:childTnLst>
                                </p:cTn>
                              </p:par>
                              <p:par>
                                <p:cTn id="97" presetID="10" presetClass="entr" presetSubtype="0" fill="hold"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par>
                                <p:cTn id="100" presetID="10" presetClass="entr" presetSubtype="0"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500"/>
                                        <p:tgtEl>
                                          <p:spTgt spid="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500"/>
                                        <p:tgtEl>
                                          <p:spTgt spid="7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fade">
                                      <p:cBhvr>
                                        <p:cTn id="130" dur="500"/>
                                        <p:tgtEl>
                                          <p:spTgt spid="7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fade">
                                      <p:cBhvr>
                                        <p:cTn id="141" dur="500"/>
                                        <p:tgtEl>
                                          <p:spTgt spid="4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55"/>
                                        </p:tgtEl>
                                        <p:attrNameLst>
                                          <p:attrName>style.visibility</p:attrName>
                                        </p:attrNameLst>
                                      </p:cBhvr>
                                      <p:to>
                                        <p:strVal val="visible"/>
                                      </p:to>
                                    </p:set>
                                    <p:animEffect transition="in" filter="fade">
                                      <p:cBhvr>
                                        <p:cTn id="146" dur="500"/>
                                        <p:tgtEl>
                                          <p:spTgt spid="5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500"/>
                                        <p:tgtEl>
                                          <p:spTgt spid="6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fade">
                                      <p:cBhvr>
                                        <p:cTn id="16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5" grpId="0" animBg="1"/>
      <p:bldP spid="59" grpId="0" animBg="1"/>
      <p:bldP spid="60" grpId="0" animBg="1"/>
      <p:bldP spid="61" grpId="0" animBg="1"/>
      <p:bldP spid="9" grpId="0" animBg="1"/>
      <p:bldP spid="10" grpId="0" animBg="1"/>
      <p:bldP spid="11" grpId="0" animBg="1"/>
      <p:bldP spid="12" grpId="0" animBg="1"/>
      <p:bldP spid="13" grpId="0" animBg="1"/>
      <p:bldP spid="15" grpId="0" animBg="1"/>
      <p:bldP spid="16" grpId="0" animBg="1"/>
      <p:bldP spid="17" grpId="0" animBg="1"/>
      <p:bldP spid="26" grpId="0" animBg="1"/>
      <p:bldP spid="29" grpId="0" animBg="1"/>
      <p:bldP spid="35" grpId="0"/>
      <p:bldP spid="37" grpId="0"/>
      <p:bldP spid="41" grpId="0" animBg="1"/>
      <p:bldP spid="42" grpId="0" animBg="1"/>
      <p:bldP spid="43" grpId="0" animBg="1"/>
      <p:bldP spid="44" grpId="0" animBg="1"/>
      <p:bldP spid="46" grpId="0" animBg="1"/>
      <p:bldP spid="47" grpId="0" animBg="1"/>
      <p:bldP spid="48" grpId="0" animBg="1"/>
      <p:bldP spid="49" grpId="0" animBg="1"/>
      <p:bldP spid="28" grpId="0" animBg="1"/>
      <p:bldP spid="36" grpId="0"/>
      <p:bldP spid="53" grpId="0" animBg="1"/>
      <p:bldP spid="54" grpId="0" animBg="1"/>
      <p:bldP spid="56" grpId="0" animBg="1"/>
      <p:bldP spid="57" grpId="0"/>
      <p:bldP spid="64" grpId="0" animBg="1"/>
      <p:bldP spid="65" grpId="0" animBg="1"/>
      <p:bldP spid="66" grpId="0"/>
      <p:bldP spid="67" grpId="0" animBg="1"/>
      <p:bldP spid="72" grpId="0" animBg="1"/>
      <p:bldP spid="73" grpId="0"/>
      <p:bldP spid="78"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Questions?</a:t>
            </a:r>
            <a:endParaRPr lang="en-US" sz="2400" dirty="0"/>
          </a:p>
        </p:txBody>
      </p:sp>
      <p:pic>
        <p:nvPicPr>
          <p:cNvPr id="14" name="Picture 2" descr="questions for Facebook status up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115" y="1848508"/>
            <a:ext cx="5957559" cy="506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187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1639"/>
            <a:ext cx="9729788" cy="6081118"/>
          </a:xfrm>
          <a:prstGeom prst="rect">
            <a:avLst/>
          </a:prstGeom>
        </p:spPr>
      </p:pic>
      <p:pic>
        <p:nvPicPr>
          <p:cNvPr id="3" name="Picture 2"/>
          <p:cNvPicPr>
            <a:picLocks noChangeAspect="1"/>
          </p:cNvPicPr>
          <p:nvPr/>
        </p:nvPicPr>
        <p:blipFill>
          <a:blip r:embed="rId5"/>
          <a:stretch>
            <a:fillRect/>
          </a:stretch>
        </p:blipFill>
        <p:spPr>
          <a:xfrm>
            <a:off x="0" y="0"/>
            <a:ext cx="9729788" cy="908114"/>
          </a:xfrm>
          <a:prstGeom prst="rect">
            <a:avLst/>
          </a:prstGeom>
        </p:spPr>
      </p:pic>
    </p:spTree>
    <p:extLst>
      <p:ext uri="{BB962C8B-B14F-4D97-AF65-F5344CB8AC3E}">
        <p14:creationId xmlns:p14="http://schemas.microsoft.com/office/powerpoint/2010/main" val="4160130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What is a nonprofit organization?</a:t>
            </a:r>
            <a:endParaRPr lang="en-US" sz="2400" dirty="0"/>
          </a:p>
        </p:txBody>
      </p:sp>
      <p:grpSp>
        <p:nvGrpSpPr>
          <p:cNvPr id="3" name="Group 2"/>
          <p:cNvGrpSpPr/>
          <p:nvPr/>
        </p:nvGrpSpPr>
        <p:grpSpPr>
          <a:xfrm>
            <a:off x="948520" y="1910093"/>
            <a:ext cx="7314666" cy="2930839"/>
            <a:chOff x="948520" y="1910093"/>
            <a:chExt cx="7314666" cy="2930839"/>
          </a:xfrm>
        </p:grpSpPr>
        <p:sp>
          <p:nvSpPr>
            <p:cNvPr id="2" name="TextBox 1"/>
            <p:cNvSpPr txBox="1"/>
            <p:nvPr/>
          </p:nvSpPr>
          <p:spPr>
            <a:xfrm>
              <a:off x="948520" y="1910093"/>
              <a:ext cx="3944203" cy="523220"/>
            </a:xfrm>
            <a:prstGeom prst="rect">
              <a:avLst/>
            </a:prstGeom>
            <a:noFill/>
          </p:spPr>
          <p:txBody>
            <a:bodyPr wrap="square" lIns="45720" rIns="45720" rtlCol="0">
              <a:spAutoFit/>
            </a:bodyPr>
            <a:lstStyle/>
            <a:p>
              <a:r>
                <a:rPr lang="en-US" sz="2800" dirty="0" smtClean="0"/>
                <a:t>Simply stated…</a:t>
              </a:r>
            </a:p>
          </p:txBody>
        </p:sp>
        <p:sp>
          <p:nvSpPr>
            <p:cNvPr id="11" name="TextBox 10"/>
            <p:cNvSpPr txBox="1"/>
            <p:nvPr/>
          </p:nvSpPr>
          <p:spPr>
            <a:xfrm>
              <a:off x="1466602" y="2901940"/>
              <a:ext cx="6796584" cy="1938992"/>
            </a:xfrm>
            <a:prstGeom prst="rect">
              <a:avLst/>
            </a:prstGeom>
            <a:noFill/>
          </p:spPr>
          <p:txBody>
            <a:bodyPr wrap="square" lIns="45720" rIns="45720" rtlCol="0">
              <a:spAutoFit/>
            </a:bodyPr>
            <a:lstStyle/>
            <a:p>
              <a:r>
                <a:rPr lang="en-US" sz="2400" i="1" dirty="0"/>
                <a:t>A nonprofit organization is an organization that </a:t>
              </a:r>
              <a:r>
                <a:rPr lang="en-US" sz="2400" b="1" i="1" dirty="0"/>
                <a:t>cannot distribute surplus funds </a:t>
              </a:r>
              <a:r>
                <a:rPr lang="en-US" sz="2400" i="1" dirty="0"/>
                <a:t>to owners or shareholders, but instead </a:t>
              </a:r>
              <a:r>
                <a:rPr lang="en-US" sz="2400" b="1" i="1" dirty="0"/>
                <a:t>uses or reinvests them to further the organization’s purpose</a:t>
              </a:r>
            </a:p>
          </p:txBody>
        </p:sp>
      </p:grpSp>
      <p:sp>
        <p:nvSpPr>
          <p:cNvPr id="12" name="TextBox 11"/>
          <p:cNvSpPr txBox="1"/>
          <p:nvPr/>
        </p:nvSpPr>
        <p:spPr>
          <a:xfrm>
            <a:off x="0" y="6889790"/>
            <a:ext cx="5322627" cy="553998"/>
          </a:xfrm>
          <a:prstGeom prst="rect">
            <a:avLst/>
          </a:prstGeom>
          <a:noFill/>
        </p:spPr>
        <p:txBody>
          <a:bodyPr wrap="square" lIns="45720" rIns="45720" rtlCol="0" anchor="b">
            <a:spAutoFit/>
          </a:bodyPr>
          <a:lstStyle/>
          <a:p>
            <a:r>
              <a:rPr lang="en-US" sz="1000" dirty="0" smtClean="0"/>
              <a:t>Source</a:t>
            </a:r>
            <a:r>
              <a:rPr lang="en-US" sz="1000" dirty="0"/>
              <a:t>: The Nonprofit Handbook: Everything You Need to Know to Start and Run Your Nonprofit Organization (Paperback), Gary M. </a:t>
            </a:r>
            <a:r>
              <a:rPr lang="en-US" sz="1000" dirty="0" err="1"/>
              <a:t>Grobman</a:t>
            </a:r>
            <a:r>
              <a:rPr lang="en-US" sz="1000" dirty="0"/>
              <a:t>, White Hat Communications, 2008</a:t>
            </a:r>
            <a:r>
              <a:rPr lang="en-US" sz="1000" dirty="0" smtClean="0"/>
              <a:t>.</a:t>
            </a:r>
            <a:endParaRPr lang="en-US" sz="1000" dirty="0"/>
          </a:p>
        </p:txBody>
      </p:sp>
    </p:spTree>
    <p:extLst>
      <p:ext uri="{BB962C8B-B14F-4D97-AF65-F5344CB8AC3E}">
        <p14:creationId xmlns:p14="http://schemas.microsoft.com/office/powerpoint/2010/main" val="27146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Context for working in the nonprofit sector</a:t>
            </a:r>
            <a:endParaRPr lang="en-US" sz="2400" dirty="0"/>
          </a:p>
        </p:txBody>
      </p:sp>
      <p:grpSp>
        <p:nvGrpSpPr>
          <p:cNvPr id="2" name="Group 1"/>
          <p:cNvGrpSpPr/>
          <p:nvPr/>
        </p:nvGrpSpPr>
        <p:grpSpPr>
          <a:xfrm>
            <a:off x="1792094" y="1682749"/>
            <a:ext cx="6145601" cy="5382297"/>
            <a:chOff x="2689666" y="3254930"/>
            <a:chExt cx="4350457" cy="3810116"/>
          </a:xfrm>
        </p:grpSpPr>
        <p:pic>
          <p:nvPicPr>
            <p:cNvPr id="5" name="Picture 6" descr="Teacher Sala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025" y="5098347"/>
              <a:ext cx="1992098" cy="1966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A pregnant woman in Sud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097" y="3254930"/>
              <a:ext cx="2593026" cy="1693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4" descr="lg photo 2nd 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667" y="5752156"/>
              <a:ext cx="2214053" cy="1301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6" descr="environment te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666" y="3254930"/>
              <a:ext cx="1631860" cy="2388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9204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2852"/>
            <a:ext cx="9729788" cy="27867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729788" cy="165647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3040"/>
            <a:ext cx="6254195" cy="317417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172" y="4280710"/>
            <a:ext cx="3719640" cy="3173114"/>
          </a:xfrm>
          <a:prstGeom prst="rect">
            <a:avLst/>
          </a:prstGeom>
        </p:spPr>
      </p:pic>
    </p:spTree>
    <p:extLst>
      <p:ext uri="{BB962C8B-B14F-4D97-AF65-F5344CB8AC3E}">
        <p14:creationId xmlns:p14="http://schemas.microsoft.com/office/powerpoint/2010/main" val="46573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What does this mean for you?</a:t>
            </a:r>
            <a:endParaRPr lang="en-US" sz="2400" dirty="0"/>
          </a:p>
        </p:txBody>
      </p:sp>
      <p:sp>
        <p:nvSpPr>
          <p:cNvPr id="9" name="Source"/>
          <p:cNvSpPr>
            <a:spLocks noGrp="1"/>
          </p:cNvSpPr>
          <p:nvPr/>
        </p:nvSpPr>
        <p:spPr bwMode="auto">
          <a:xfrm>
            <a:off x="566738" y="1375411"/>
            <a:ext cx="8646317" cy="3861699"/>
          </a:xfrm>
          <a:prstGeom prst="rect">
            <a:avLst/>
          </a:prstGeom>
          <a:noFill/>
          <a:ln w="9525">
            <a:noFill/>
            <a:miter lim="800000"/>
            <a:headEnd/>
            <a:tailEnd/>
          </a:ln>
          <a:effectLst/>
        </p:spPr>
        <p:txBody>
          <a:bodyPr wrap="square" lIns="46800" tIns="46800" rIns="46800" bIns="46800">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US" sz="2400" dirty="0" smtClean="0">
                <a:latin typeface="+mn-lt"/>
              </a:rPr>
              <a:t>All recommendations need to </a:t>
            </a:r>
            <a:r>
              <a:rPr lang="en-US" sz="2400" b="1" dirty="0" smtClean="0">
                <a:latin typeface="+mn-lt"/>
              </a:rPr>
              <a:t>tie </a:t>
            </a:r>
            <a:r>
              <a:rPr lang="en-US" sz="2400" b="1" dirty="0">
                <a:latin typeface="+mn-lt"/>
              </a:rPr>
              <a:t>back to </a:t>
            </a:r>
            <a:r>
              <a:rPr lang="en-US" sz="2400" b="1" dirty="0" smtClean="0">
                <a:latin typeface="+mn-lt"/>
              </a:rPr>
              <a:t>the nonprofit’s intended impact</a:t>
            </a:r>
            <a:endParaRPr lang="en-US" sz="2400" b="1" dirty="0">
              <a:latin typeface="+mn-lt"/>
            </a:endParaRPr>
          </a:p>
          <a:p>
            <a:pPr>
              <a:defRPr/>
            </a:pPr>
            <a:r>
              <a:rPr lang="en-US" sz="2400" dirty="0" smtClean="0">
                <a:latin typeface="+mn-lt"/>
              </a:rPr>
              <a:t>It is critical that you </a:t>
            </a:r>
            <a:r>
              <a:rPr lang="en-US" sz="2400" b="1" dirty="0" smtClean="0">
                <a:latin typeface="+mn-lt"/>
              </a:rPr>
              <a:t>understand the leader’s vision</a:t>
            </a:r>
            <a:r>
              <a:rPr lang="en-US" sz="2400" dirty="0" smtClean="0">
                <a:latin typeface="+mn-lt"/>
              </a:rPr>
              <a:t> for the organization</a:t>
            </a:r>
          </a:p>
          <a:p>
            <a:pPr>
              <a:defRPr/>
            </a:pPr>
            <a:r>
              <a:rPr lang="en-US" sz="2400" dirty="0" smtClean="0">
                <a:latin typeface="+mn-lt"/>
              </a:rPr>
              <a:t>You will likely be working in a </a:t>
            </a:r>
            <a:r>
              <a:rPr lang="en-US" sz="2400" b="1" dirty="0" smtClean="0">
                <a:latin typeface="+mn-lt"/>
              </a:rPr>
              <a:t>resource-constrained environment</a:t>
            </a:r>
          </a:p>
          <a:p>
            <a:pPr>
              <a:defRPr/>
            </a:pPr>
            <a:r>
              <a:rPr lang="en-US" sz="2400" dirty="0" smtClean="0">
                <a:latin typeface="+mn-lt"/>
              </a:rPr>
              <a:t>Decisions </a:t>
            </a:r>
            <a:r>
              <a:rPr lang="en-US" sz="2400" dirty="0">
                <a:latin typeface="+mn-lt"/>
              </a:rPr>
              <a:t>are usually not </a:t>
            </a:r>
            <a:r>
              <a:rPr lang="en-US" sz="2400" dirty="0" smtClean="0">
                <a:latin typeface="+mn-lt"/>
              </a:rPr>
              <a:t>straightforward, and you will </a:t>
            </a:r>
            <a:r>
              <a:rPr lang="en-US" sz="2400" b="1" dirty="0" smtClean="0">
                <a:latin typeface="+mn-lt"/>
              </a:rPr>
              <a:t>play a role in facilitating discussions </a:t>
            </a:r>
            <a:r>
              <a:rPr lang="en-US" sz="2400" dirty="0" smtClean="0">
                <a:latin typeface="+mn-lt"/>
              </a:rPr>
              <a:t>to reach decisions</a:t>
            </a:r>
            <a:endParaRPr lang="en-US" sz="2400" dirty="0">
              <a:latin typeface="+mn-lt"/>
            </a:endParaRPr>
          </a:p>
        </p:txBody>
      </p:sp>
      <p:pic>
        <p:nvPicPr>
          <p:cNvPr id="7" name="Picture 14" descr="http://3.bp.blogspot.com/-OL_m3JEtSVY/TyGALUPmqMI/AAAAAAAAB7Y/xLB24EY9vQA/s320/CLIPART_board+meet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607" y="4918754"/>
            <a:ext cx="3047393" cy="2285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Questions?</a:t>
            </a:r>
            <a:endParaRPr lang="en-US" sz="2400" dirty="0"/>
          </a:p>
        </p:txBody>
      </p:sp>
      <p:pic>
        <p:nvPicPr>
          <p:cNvPr id="14" name="Picture 2" descr="questions for Facebook status up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115" y="1848508"/>
            <a:ext cx="5957559" cy="506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034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Agenda</a:t>
            </a:r>
            <a:endParaRPr lang="en-US" sz="2400" dirty="0"/>
          </a:p>
        </p:txBody>
      </p:sp>
      <p:sp>
        <p:nvSpPr>
          <p:cNvPr id="25" name="Source"/>
          <p:cNvSpPr>
            <a:spLocks noGrp="1"/>
          </p:cNvSpPr>
          <p:nvPr/>
        </p:nvSpPr>
        <p:spPr bwMode="auto">
          <a:xfrm>
            <a:off x="1678415" y="2493445"/>
            <a:ext cx="6372959" cy="2248950"/>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273050" indent="-273050" algn="l" defTabSz="981075" rtl="0" eaLnBrk="0" fontAlgn="base" hangingPunct="0">
              <a:spcBef>
                <a:spcPts val="1152"/>
              </a:spcBef>
              <a:spcAft>
                <a:spcPct val="0"/>
              </a:spcAft>
              <a:buClr>
                <a:schemeClr val="tx1"/>
              </a:buClr>
              <a:buFont typeface="Verdana" pitchFamily="34" charset="0"/>
              <a:buChar char="•"/>
              <a:defRPr sz="2400">
                <a:solidFill>
                  <a:schemeClr val="tx1"/>
                </a:solidFill>
                <a:latin typeface="+mn-lt"/>
                <a:ea typeface="+mn-ea"/>
                <a:cs typeface="+mn-cs"/>
              </a:defRPr>
            </a:lvl1pPr>
            <a:lvl2pPr marL="574675" indent="-119063" algn="l" defTabSz="981075" rtl="0" eaLnBrk="0" fontAlgn="base" hangingPunct="0">
              <a:spcBef>
                <a:spcPct val="20000"/>
              </a:spcBef>
              <a:spcAft>
                <a:spcPct val="0"/>
              </a:spcAft>
              <a:buClr>
                <a:schemeClr val="tx1"/>
              </a:buClr>
              <a:buChar char="-"/>
              <a:defRPr sz="2000">
                <a:solidFill>
                  <a:schemeClr val="tx1"/>
                </a:solidFill>
                <a:latin typeface="+mn-lt"/>
              </a:defRPr>
            </a:lvl2pPr>
            <a:lvl3pPr marL="1052513" indent="-287338"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449388" indent="-206375"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lvl="0"/>
            <a:r>
              <a:rPr lang="en-US" sz="2000" dirty="0" smtClean="0"/>
              <a:t>Context on working in the social sector</a:t>
            </a:r>
          </a:p>
          <a:p>
            <a:pPr lvl="0"/>
            <a:endParaRPr lang="en-US" sz="2000" dirty="0"/>
          </a:p>
          <a:p>
            <a:pPr lvl="0"/>
            <a:r>
              <a:rPr lang="en-US" sz="2000" dirty="0" smtClean="0"/>
              <a:t>Case study: Union Settlement Association</a:t>
            </a:r>
          </a:p>
          <a:p>
            <a:pPr lvl="0"/>
            <a:endParaRPr lang="en-US" sz="2000" dirty="0"/>
          </a:p>
          <a:p>
            <a:pPr lvl="0"/>
            <a:r>
              <a:rPr lang="en-US" sz="2000" dirty="0" smtClean="0"/>
              <a:t>Q&amp;A</a:t>
            </a:r>
            <a:endParaRPr lang="en-US" sz="1800" dirty="0" smtClean="0"/>
          </a:p>
        </p:txBody>
      </p:sp>
      <p:sp>
        <p:nvSpPr>
          <p:cNvPr id="26" name="Rectangle 25"/>
          <p:cNvSpPr/>
          <p:nvPr/>
        </p:nvSpPr>
        <p:spPr>
          <a:xfrm>
            <a:off x="1507279" y="3273060"/>
            <a:ext cx="6715231" cy="6628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err="1" smtClean="0">
              <a:solidFill>
                <a:schemeClr val="tx2"/>
              </a:solidFill>
            </a:endParaRPr>
          </a:p>
        </p:txBody>
      </p:sp>
    </p:spTree>
    <p:extLst>
      <p:ext uri="{BB962C8B-B14F-4D97-AF65-F5344CB8AC3E}">
        <p14:creationId xmlns:p14="http://schemas.microsoft.com/office/powerpoint/2010/main" val="30935027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ECKEDTHEME" val="Letter Bain New"/>
  <p:tag name="THINKCELLUNDODONOTDELETE" val="1"/>
  <p:tag name="ARTICULATE_PROJECT_OPEN" val="0"/>
  <p:tag name="PAPERSIZE" val="Letter"/>
  <p:tag name="BACKGROUNDCOLOR" val="-1"/>
  <p:tag name="BACKGROUNDINTENSITY" val="Light"/>
  <p:tag name="PRESENTATIONTYPE" val="BoardWhite"/>
  <p:tag name="OFFICECODE" val="True"/>
  <p:tag name="FOOTER" val="True"/>
  <p:tag name="OFFICES" val="Bridgespan"/>
  <p:tag name="OFFICE" val="Bridgespan"/>
  <p:tag name="VERSION" val="5.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sGBtBH7BUWuVt1IftgjSA"/>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2/17/2012 11:28:15 AM"/>
  <p:tag name="VCT-TEMPLATE" val="Bridgespan Group.potx"/>
  <p:tag name="VCTMASTER" val="Bain Letter"/>
  <p:tag name="VCTORDER" val="1"/>
</p:tagLst>
</file>

<file path=ppt/tags/tag4.xml><?xml version="1.0" encoding="utf-8"?>
<p:tagLst xmlns:a="http://schemas.openxmlformats.org/drawingml/2006/main" xmlns:r="http://schemas.openxmlformats.org/officeDocument/2006/relationships" xmlns:p="http://schemas.openxmlformats.org/presentationml/2006/main">
  <p:tag name="FOLLOWANCHOR" val="tr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TnDMh0XEkqkgXFLxGIx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8tVF8OH0kKrrvrzwuF9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BvzlwXMjUuS4_sExiSP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1Dx1egjsUKcCJlSqYhtnA"/>
</p:tagLst>
</file>

<file path=ppt/theme/theme1.xml><?xml version="1.0" encoding="utf-8"?>
<a:theme xmlns:a="http://schemas.openxmlformats.org/drawingml/2006/main" name="Bridgespan Group">
  <a:themeElements>
    <a:clrScheme name="Bridgespan">
      <a:dk1>
        <a:sysClr val="windowText" lastClr="000000"/>
      </a:dk1>
      <a:lt1>
        <a:srgbClr val="DDDDDD"/>
      </a:lt1>
      <a:dk2>
        <a:srgbClr val="FFFFFF"/>
      </a:dk2>
      <a:lt2>
        <a:srgbClr val="00437A"/>
      </a:lt2>
      <a:accent1>
        <a:srgbClr val="00A9E0"/>
      </a:accent1>
      <a:accent2>
        <a:srgbClr val="F08613"/>
      </a:accent2>
      <a:accent3>
        <a:srgbClr val="747678"/>
      </a:accent3>
      <a:accent4>
        <a:srgbClr val="008542"/>
      </a:accent4>
      <a:accent5>
        <a:srgbClr val="7AB800"/>
      </a:accent5>
      <a:accent6>
        <a:srgbClr val="C3B600"/>
      </a:accent6>
      <a:hlink>
        <a:srgbClr val="000000"/>
      </a:hlink>
      <a:folHlink>
        <a:srgbClr val="FFFFFF"/>
      </a:folHlink>
    </a:clrScheme>
    <a:fontScheme name="1 - Letter CFR 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45720" tIns="45720" rIns="45720" bIns="45720"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howofficecode>true</Showofficecode>
</file>

<file path=customXml/item2.xml><?xml version="1.0" encoding="utf-8"?>
<Showfilename>true</Showfilename>
</file>

<file path=customXml/itemProps1.xml><?xml version="1.0" encoding="utf-8"?>
<ds:datastoreItem xmlns:ds="http://schemas.openxmlformats.org/officeDocument/2006/customXml" ds:itemID="{5B806E24-A205-48BA-941F-71D155189446}">
  <ds:schemaRefs/>
</ds:datastoreItem>
</file>

<file path=customXml/itemProps2.xml><?xml version="1.0" encoding="utf-8"?>
<ds:datastoreItem xmlns:ds="http://schemas.openxmlformats.org/officeDocument/2006/customXml" ds:itemID="{7E4F3698-396E-4B2F-BE11-3B2FE028BC3E}">
  <ds:schemaRefs/>
</ds:datastoreItem>
</file>

<file path=docProps/app.xml><?xml version="1.0" encoding="utf-8"?>
<Properties xmlns="http://schemas.openxmlformats.org/officeDocument/2006/extended-properties" xmlns:vt="http://schemas.openxmlformats.org/officeDocument/2006/docPropsVTypes">
  <TotalTime>2201</TotalTime>
  <Words>2932</Words>
  <Application>Microsoft Macintosh PowerPoint</Application>
  <PresentationFormat>Custom</PresentationFormat>
  <Paragraphs>286</Paragraphs>
  <Slides>25</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Caecilia LT Std Bold</vt:lpstr>
      <vt:lpstr>Calibri</vt:lpstr>
      <vt:lpstr>Marlett</vt:lpstr>
      <vt:lpstr>Verdana</vt:lpstr>
      <vt:lpstr>Arial</vt:lpstr>
      <vt:lpstr>Bridgespan Group</vt:lpstr>
      <vt:lpstr>think-cell Slide</vt:lpstr>
      <vt:lpstr>Thinking like a nonprofit consultant</vt:lpstr>
      <vt:lpstr>Agenda</vt:lpstr>
      <vt:lpstr>PowerPoint Presentation</vt:lpstr>
      <vt:lpstr>What is a nonprofit organization?</vt:lpstr>
      <vt:lpstr>Context for working in the nonprofit sector</vt:lpstr>
      <vt:lpstr>PowerPoint Presentation</vt:lpstr>
      <vt:lpstr>What does this mean for you?</vt:lpstr>
      <vt:lpstr>Questions?</vt:lpstr>
      <vt:lpstr>Agenda</vt:lpstr>
      <vt:lpstr>What is Union Settlement Association?</vt:lpstr>
      <vt:lpstr>Case study: Union Settlement Association</vt:lpstr>
      <vt:lpstr>Scoping the project: What do you think is the answer?</vt:lpstr>
      <vt:lpstr>Scoping the project: What do you need to prove?</vt:lpstr>
      <vt:lpstr>Discussion: What are some things you have to believe to prove this hypothesis is correct?</vt:lpstr>
      <vt:lpstr>Scoping the project: Union Settlement team’s  answer</vt:lpstr>
      <vt:lpstr>What type of data would you need to prove your assertions?</vt:lpstr>
      <vt:lpstr>The team could draw from two different types of data to prove or disprove their hypothesis</vt:lpstr>
      <vt:lpstr>Scoping the project: Union Settlement team’s selected analyses</vt:lpstr>
      <vt:lpstr>The team’s hypothesis and selected analyses informed a high-level workplan</vt:lpstr>
      <vt:lpstr>The team then had to assess the results of their analysis, and collaborate to reach a strategic decision</vt:lpstr>
      <vt:lpstr>Discussion: How would you interpret these results?</vt:lpstr>
      <vt:lpstr>The team and client decided Union Settlement was well positioned to launch a fee-for-service program</vt:lpstr>
      <vt:lpstr>The team finished with an implementation plan and clear next steps</vt:lpstr>
      <vt:lpstr>Case study summary: Union Settlement Association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like a nonprofit consultant</dc:title>
  <dc:creator>cse3</dc:creator>
  <cp:lastModifiedBy>Karlins, Leah</cp:lastModifiedBy>
  <cp:revision>25</cp:revision>
  <cp:lastPrinted>2013-12-02T12:47:00Z</cp:lastPrinted>
  <dcterms:modified xsi:type="dcterms:W3CDTF">2015-10-27T02:20:00Z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BoardWhite</vt:lpwstr>
  </property>
  <property fmtid="{D5CDD505-2E9C-101B-9397-08002B2CF9AE}" pid="3" name="Footer">
    <vt:lpwstr>True</vt:lpwstr>
  </property>
  <property fmtid="{D5CDD505-2E9C-101B-9397-08002B2CF9AE}" pid="4" name="OfficeCode">
    <vt:lpwstr>True</vt:lpwstr>
  </property>
  <property fmtid="{D5CDD505-2E9C-101B-9397-08002B2CF9AE}" pid="5" name="BackgroundIntensity">
    <vt:lpwstr>Light</vt:lpwstr>
  </property>
  <property fmtid="{D5CDD505-2E9C-101B-9397-08002B2CF9AE}" pid="6" name="BackgroundColor">
    <vt:lpwstr>255,255,255</vt:lpwstr>
  </property>
  <property fmtid="{D5CDD505-2E9C-101B-9397-08002B2CF9AE}" pid="7" name="Offices">
    <vt:lpwstr>Bridgespan</vt:lpwstr>
  </property>
  <property fmtid="{D5CDD505-2E9C-101B-9397-08002B2CF9AE}" pid="8" name="RevisionNumber">
    <vt:i4>77</vt:i4>
  </property>
  <property fmtid="{D5CDD505-2E9C-101B-9397-08002B2CF9AE}" pid="9" name="PaperSize">
    <vt:lpwstr>Letter</vt:lpwstr>
  </property>
</Properties>
</file>